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55">
          <p15:clr>
            <a:srgbClr val="A4A3A4"/>
          </p15:clr>
        </p15:guide>
        <p15:guide id="2" pos="541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E0709F7-C4A5-4DAA-9ECC-88EBCA296C3A}">
  <a:tblStyle styleId="{1E0709F7-C4A5-4DAA-9ECC-88EBCA296C3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555" orient="horz"/>
        <p:guide pos="541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 name="Shape 9"/>
        <p:cNvGrpSpPr/>
        <p:nvPr/>
      </p:nvGrpSpPr>
      <p:grpSpPr>
        <a:xfrm>
          <a:off x="0" y="0"/>
          <a:ext cx="0" cy="0"/>
          <a:chOff x="0" y="0"/>
          <a:chExt cx="0" cy="0"/>
        </a:xfrm>
      </p:grpSpPr>
      <p:sp>
        <p:nvSpPr>
          <p:cNvPr id="10" name="Google Shape;10;g6279887c6e_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g6279887c6e_8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f52ff905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g5f52ff905d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g60fa0f2e88_17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g60fa0f2e88_17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60fa0f2e88_17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60fa0f2e88_17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60fa0f2e88_17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g60fa0f2e88_17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47674c02c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g47674c02c3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60fa0f2e88_17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 am going to ratchet up the difficulties on these a little more. </a:t>
            </a:r>
            <a:endParaRPr/>
          </a:p>
        </p:txBody>
      </p:sp>
      <p:sp>
        <p:nvSpPr>
          <p:cNvPr id="834" name="Google Shape;834;g60fa0f2e88_17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60fa0f2e88_17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 am going to ratchet up the difficulties on these a little more. </a:t>
            </a:r>
            <a:endParaRPr/>
          </a:p>
        </p:txBody>
      </p:sp>
      <p:sp>
        <p:nvSpPr>
          <p:cNvPr id="843" name="Google Shape;843;g60fa0f2e88_17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60fa0f2e88_17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g60fa0f2e88_17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47674c02c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g47674c02c3_1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60fa0f2e88_17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g60fa0f2e88_17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60fa0f2e88_17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 am going to ratchet up the difficulties on these a little more. </a:t>
            </a:r>
            <a:endParaRPr/>
          </a:p>
        </p:txBody>
      </p:sp>
      <p:sp>
        <p:nvSpPr>
          <p:cNvPr id="873" name="Google Shape;873;g60fa0f2e88_17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01f13c8a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601f13c8ac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60fa0f2e88_17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 am going to ratchet up the difficulties on these a little more. </a:t>
            </a:r>
            <a:endParaRPr/>
          </a:p>
        </p:txBody>
      </p:sp>
      <p:sp>
        <p:nvSpPr>
          <p:cNvPr id="882" name="Google Shape;882;g60fa0f2e88_17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g60fa0f2e88_17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g60fa0f2e88_17_1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60fa0f2e88_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g60fa0f2e88_2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8" name="Shape 908"/>
        <p:cNvGrpSpPr/>
        <p:nvPr/>
      </p:nvGrpSpPr>
      <p:grpSpPr>
        <a:xfrm>
          <a:off x="0" y="0"/>
          <a:ext cx="0" cy="0"/>
          <a:chOff x="0" y="0"/>
          <a:chExt cx="0" cy="0"/>
        </a:xfrm>
      </p:grpSpPr>
      <p:sp>
        <p:nvSpPr>
          <p:cNvPr id="909" name="Google Shape;909;g60fa0f2e88_22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60fa0f2e88_2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Google Shape;916;g60fa0f2e88_2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g60fa0f2e88_22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g60fa0f2e88_2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g60fa0f2e88_22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Google Shape;928;g4762bcf02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4762bcf028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g4762bcf02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g4762bcf028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4762bcf02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4762bcf028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60fa0f2e88_2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 you can use your own search criteria for these, We will go by record count. </a:t>
            </a:r>
            <a:endParaRPr/>
          </a:p>
        </p:txBody>
      </p:sp>
      <p:sp>
        <p:nvSpPr>
          <p:cNvPr id="950" name="Google Shape;950;g60fa0f2e88_22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01f13c8a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g601f13c8ac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60fa0f2e88_2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 you can use your own search criteria for these, We will go by record count. </a:t>
            </a:r>
            <a:endParaRPr/>
          </a:p>
        </p:txBody>
      </p:sp>
      <p:sp>
        <p:nvSpPr>
          <p:cNvPr id="959" name="Google Shape;959;g60fa0f2e88_22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60fa0f2e88_2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g60fa0f2e88_22_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g60fa0f2e88_2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g60fa0f2e88_27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60fa0f2e88_27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60fa0f2e88_2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g60fa0f2e88_2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g60fa0f2e88_27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g60fa0f2e88_27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g60fa0f2e88_27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6" name="Shape 1006"/>
        <p:cNvGrpSpPr/>
        <p:nvPr/>
      </p:nvGrpSpPr>
      <p:grpSpPr>
        <a:xfrm>
          <a:off x="0" y="0"/>
          <a:ext cx="0" cy="0"/>
          <a:chOff x="0" y="0"/>
          <a:chExt cx="0" cy="0"/>
        </a:xfrm>
      </p:grpSpPr>
      <p:sp>
        <p:nvSpPr>
          <p:cNvPr id="1007" name="Google Shape;1007;g60fa0f2e88_27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g60fa0f2e88_27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60fa0f2e88_27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g60fa0f2e88_27_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601f13c8a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601f13c8ac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f52ff905d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5f52ff905d_2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601f13c8a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601f13c8ac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601f13c8a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601f13c8ac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01f13c8a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601f13c8ac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f52ff905d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5f52ff905d_2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f52ff905d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5f52ff905d_2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 name="Shape 20"/>
        <p:cNvGrpSpPr/>
        <p:nvPr/>
      </p:nvGrpSpPr>
      <p:grpSpPr>
        <a:xfrm>
          <a:off x="0" y="0"/>
          <a:ext cx="0" cy="0"/>
          <a:chOff x="0" y="0"/>
          <a:chExt cx="0" cy="0"/>
        </a:xfrm>
      </p:grpSpPr>
      <p:sp>
        <p:nvSpPr>
          <p:cNvPr id="21" name="Google Shape;21;g4d7d3fea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g4d7d3fea7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f52ff905d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5f52ff905d_2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f52ff905d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5f52ff905d_2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01f13c8a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601f13c8ac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01f13c8a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601f13c8ac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f52ff905d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5f52ff905d_2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f52ff905d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will use SQLite Studio. You have to download both because SQLite sits on top of the source code of SQLite. This is like a “skin” if you are of a certain age. </a:t>
            </a:r>
            <a:endParaRPr/>
          </a:p>
          <a:p>
            <a:pPr indent="0" lvl="0" marL="0" rtl="0" algn="l">
              <a:spcBef>
                <a:spcPts val="0"/>
              </a:spcBef>
              <a:spcAft>
                <a:spcPts val="0"/>
              </a:spcAft>
              <a:buNone/>
            </a:pPr>
            <a:r>
              <a:rPr lang="en-US"/>
              <a:t>SHOW HOW TO FIND THE NUMBER OF ROWS AND COLUMNS AND WHAT TYPE EACH COLUMN IS! </a:t>
            </a:r>
            <a:endParaRPr/>
          </a:p>
        </p:txBody>
      </p:sp>
      <p:sp>
        <p:nvSpPr>
          <p:cNvPr id="204" name="Google Shape;204;g5f52ff905d_2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 I will give you a little more time so you can navigate what is going on here. </a:t>
            </a:r>
            <a:endParaRPr/>
          </a:p>
        </p:txBody>
      </p:sp>
      <p:sp>
        <p:nvSpPr>
          <p:cNvPr id="215" name="Google Shape;21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062bb7f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 I will give you a little more time so you can navigate what is going on here. </a:t>
            </a:r>
            <a:endParaRPr/>
          </a:p>
        </p:txBody>
      </p:sp>
      <p:sp>
        <p:nvSpPr>
          <p:cNvPr id="224" name="Google Shape;224;g6062bb7f9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062bb7f9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 I will give you a little more time so you can navigate what is going on here. </a:t>
            </a:r>
            <a:endParaRPr/>
          </a:p>
        </p:txBody>
      </p:sp>
      <p:sp>
        <p:nvSpPr>
          <p:cNvPr id="233" name="Google Shape;233;g6062bb7f9a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062bb7f9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 I will give you a little more time so you can navigate what is going on here. </a:t>
            </a:r>
            <a:endParaRPr/>
          </a:p>
        </p:txBody>
      </p:sp>
      <p:sp>
        <p:nvSpPr>
          <p:cNvPr id="242" name="Google Shape;242;g6062bb7f9a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 name="Shape 30"/>
        <p:cNvGrpSpPr/>
        <p:nvPr/>
      </p:nvGrpSpPr>
      <p:grpSpPr>
        <a:xfrm>
          <a:off x="0" y="0"/>
          <a:ext cx="0" cy="0"/>
          <a:chOff x="0" y="0"/>
          <a:chExt cx="0" cy="0"/>
        </a:xfrm>
      </p:grpSpPr>
      <p:sp>
        <p:nvSpPr>
          <p:cNvPr id="31" name="Google Shape;31;g5f52ff905d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g5f52ff905d_2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0fa0f2e88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60fa0f2e88_2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60fa0f2e88_2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60fa0f2e88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0fa0f2e88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60fa0f2e88_2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0fa0f2e88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60fa0f2e88_2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60fa0f2e88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60fa0f2e88_2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60fa0f2e88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while we have been doing </a:t>
            </a:r>
            <a:endParaRPr/>
          </a:p>
        </p:txBody>
      </p:sp>
      <p:sp>
        <p:nvSpPr>
          <p:cNvPr id="304" name="Google Shape;304;g60fa0f2e88_2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0fa0f2e88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60fa0f2e88_2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0fa0f2e88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60fa0f2e88_2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601f13c8a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601f13c8ac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 name="Shape 36"/>
        <p:cNvGrpSpPr/>
        <p:nvPr/>
      </p:nvGrpSpPr>
      <p:grpSpPr>
        <a:xfrm>
          <a:off x="0" y="0"/>
          <a:ext cx="0" cy="0"/>
          <a:chOff x="0" y="0"/>
          <a:chExt cx="0" cy="0"/>
        </a:xfrm>
      </p:grpSpPr>
      <p:sp>
        <p:nvSpPr>
          <p:cNvPr id="37" name="Google Shape;37;g601f13c8a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g601f13c8ac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601f13c8a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601f13c8ac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601f13c8a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601f13c8ac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60fa0f2e88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Copy and paste this to your Lahman database. </a:t>
            </a:r>
            <a:endParaRPr/>
          </a:p>
          <a:p>
            <a:pPr indent="0" lvl="0" marL="0" rtl="0" algn="l">
              <a:spcBef>
                <a:spcPts val="0"/>
              </a:spcBef>
              <a:spcAft>
                <a:spcPts val="0"/>
              </a:spcAft>
              <a:buNone/>
            </a:pPr>
            <a:r>
              <a:rPr lang="en-US"/>
              <a:t>This basically reproduces what we were doing with the GUI before. </a:t>
            </a:r>
            <a:endParaRPr/>
          </a:p>
        </p:txBody>
      </p:sp>
      <p:sp>
        <p:nvSpPr>
          <p:cNvPr id="356" name="Google Shape;356;g60fa0f2e88_2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7674c02c3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Copy and paste this to your Lahman database. </a:t>
            </a:r>
            <a:endParaRPr/>
          </a:p>
          <a:p>
            <a:pPr indent="0" lvl="0" marL="0" rtl="0" algn="l">
              <a:spcBef>
                <a:spcPts val="0"/>
              </a:spcBef>
              <a:spcAft>
                <a:spcPts val="0"/>
              </a:spcAft>
              <a:buNone/>
            </a:pPr>
            <a:r>
              <a:rPr lang="en-US"/>
              <a:t>This basically reproduces what we were doing with the GUI before. </a:t>
            </a:r>
            <a:endParaRPr/>
          </a:p>
        </p:txBody>
      </p:sp>
      <p:sp>
        <p:nvSpPr>
          <p:cNvPr id="362" name="Google Shape;362;g47674c02c3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6062bb7f9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Copy and paste this to your Lahman database. </a:t>
            </a:r>
            <a:endParaRPr/>
          </a:p>
          <a:p>
            <a:pPr indent="0" lvl="0" marL="0" rtl="0" algn="l">
              <a:spcBef>
                <a:spcPts val="0"/>
              </a:spcBef>
              <a:spcAft>
                <a:spcPts val="0"/>
              </a:spcAft>
              <a:buNone/>
            </a:pPr>
            <a:r>
              <a:rPr lang="en-US"/>
              <a:t>This basically reproduces what we were doing with the GUI before. </a:t>
            </a:r>
            <a:endParaRPr/>
          </a:p>
        </p:txBody>
      </p:sp>
      <p:sp>
        <p:nvSpPr>
          <p:cNvPr id="369" name="Google Shape;369;g6062bb7f9a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6062bb7f9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Copy and paste this to your Lahman database. </a:t>
            </a:r>
            <a:endParaRPr/>
          </a:p>
          <a:p>
            <a:pPr indent="0" lvl="0" marL="0" rtl="0" algn="l">
              <a:spcBef>
                <a:spcPts val="0"/>
              </a:spcBef>
              <a:spcAft>
                <a:spcPts val="0"/>
              </a:spcAft>
              <a:buNone/>
            </a:pPr>
            <a:r>
              <a:rPr lang="en-US"/>
              <a:t>This basically reproduces what we were doing with the GUI before. </a:t>
            </a:r>
            <a:endParaRPr/>
          </a:p>
        </p:txBody>
      </p:sp>
      <p:sp>
        <p:nvSpPr>
          <p:cNvPr id="375" name="Google Shape;375;g6062bb7f9a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60fa0f2e88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60fa0f2e88_2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60fa0f2e88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60fa0f2e88_2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0fa0f2e88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60fa0f2e88_2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0fa0f2e88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60fa0f2e88_2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 name="Shape 42"/>
        <p:cNvGrpSpPr/>
        <p:nvPr/>
      </p:nvGrpSpPr>
      <p:grpSpPr>
        <a:xfrm>
          <a:off x="0" y="0"/>
          <a:ext cx="0" cy="0"/>
          <a:chOff x="0" y="0"/>
          <a:chExt cx="0" cy="0"/>
        </a:xfrm>
      </p:grpSpPr>
      <p:sp>
        <p:nvSpPr>
          <p:cNvPr id="43" name="Google Shape;43;g601f13c8a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g601f13c8ac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0fa0f2e88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60fa0f2e88_2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60fa0f2e88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60fa0f2e88_2_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60fa0f2e88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60fa0f2e88_7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60fa0f2e88_7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0fa0f2e88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60fa0f2e88_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Sorting and filtering are unique operation</a:t>
            </a:r>
            <a:endParaRPr/>
          </a:p>
        </p:txBody>
      </p:sp>
      <p:sp>
        <p:nvSpPr>
          <p:cNvPr id="444" name="Google Shape;444;g60fa0f2e88_7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4762bcf0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4762bcf02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4762bcf0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4762bcf02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4762bcf02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4762bcf028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4762bcf02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4762bcf028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601f13c8a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601f13c8ac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 name="Shape 48"/>
        <p:cNvGrpSpPr/>
        <p:nvPr/>
      </p:nvGrpSpPr>
      <p:grpSpPr>
        <a:xfrm>
          <a:off x="0" y="0"/>
          <a:ext cx="0" cy="0"/>
          <a:chOff x="0" y="0"/>
          <a:chExt cx="0" cy="0"/>
        </a:xfrm>
      </p:grpSpPr>
      <p:sp>
        <p:nvSpPr>
          <p:cNvPr id="49" name="Google Shape;49;g5f52ff905d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g5f52ff905d_2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60fa0f2e88_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Sorting and filtering are unique operation</a:t>
            </a:r>
            <a:endParaRPr/>
          </a:p>
        </p:txBody>
      </p:sp>
      <p:sp>
        <p:nvSpPr>
          <p:cNvPr id="489" name="Google Shape;489;g60fa0f2e88_7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60fa0f2e88_7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60fa0f2e88_7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60fa0f2e88_7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60fa0f2e88_7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60fa0f2e88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60fa0f2e88_7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60fa0f2e88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g60fa0f2e88_1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60fa0f2e88_12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60fa0f2e88_1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4762bcf02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4762bcf028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4762bcf02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4762bcf028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5ffe17d1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5ffe17d18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60fa0f2e88_1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60fa0f2e88_12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g601f13c8a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g601f13c8ac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60fa0f2e88_1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60fa0f2e88_12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60fa0f2e88_1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60fa0f2e88_12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60fa0f2e88_1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60fa0f2e88_12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60fa0f2e88_1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60fa0f2e88_12_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60fa0f2e88_12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60fa0f2e88_1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4762bcf02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4762bcf028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60fa0f2e88_1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g60fa0f2e88_12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60fa0f2e88_1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60fa0f2e88_12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60fa0f2e88_1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60fa0f2e88_12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60fa0f2e88_1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60fa0f2e88_12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601f13c8a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g601f13c8ac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60fa0f2e88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g60fa0f2e88_17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4762bcf028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4762bcf02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4762bcf02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4762bcf028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4762bcf028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4762bcf028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6279887c6e_8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6279887c6e_8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6279887c6e_8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g6279887c6e_8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6279887c6e_8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g6279887c6e_8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g4762bcf02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g4762bcf028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60fa0f2e88_17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60fa0f2e88_1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4762bcf02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g4762bcf028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a9a32522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a9a3252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4762bcf02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 I wanted to show this to you guys but don’t want to exclude anybody. </a:t>
            </a:r>
            <a:endParaRPr/>
          </a:p>
        </p:txBody>
      </p:sp>
      <p:sp>
        <p:nvSpPr>
          <p:cNvPr id="728" name="Google Shape;728;g4762bcf028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60fa0f2e88_1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 I wanted to show this to you guys but don’t want to exclude anybody. </a:t>
            </a:r>
            <a:endParaRPr/>
          </a:p>
        </p:txBody>
      </p:sp>
      <p:sp>
        <p:nvSpPr>
          <p:cNvPr id="737" name="Google Shape;737;g60fa0f2e88_17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60fa0f2e88_17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 I wanted to show this to you guys but don’t want to exclude anybody. </a:t>
            </a:r>
            <a:endParaRPr/>
          </a:p>
        </p:txBody>
      </p:sp>
      <p:sp>
        <p:nvSpPr>
          <p:cNvPr id="746" name="Google Shape;746;g60fa0f2e88_17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60fa0f2e88_17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g60fa0f2e88_17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60fa0f2e88_17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60fa0f2e88_17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60fa0f2e88_17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g60fa0f2e88_17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60fa0f2e88_17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60fa0f2e88_17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4762bcf02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g4762bcf028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60fa0f2e88_17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 I wanted to show this to you guys but don’t want to exclude anybody. </a:t>
            </a:r>
            <a:endParaRPr/>
          </a:p>
        </p:txBody>
      </p:sp>
      <p:sp>
        <p:nvSpPr>
          <p:cNvPr id="789" name="Google Shape;789;g60fa0f2e88_17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60fa0f2e88_17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g60fa0f2e88_17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jpg"/><Relationship Id="rId3"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8464122" y="4493182"/>
            <a:ext cx="417164" cy="337195"/>
          </a:xfrm>
          <a:prstGeom prst="rect">
            <a:avLst/>
          </a:prstGeom>
          <a:noFill/>
          <a:ln>
            <a:noFill/>
          </a:ln>
        </p:spPr>
      </p:pic>
      <p:pic>
        <p:nvPicPr>
          <p:cNvPr descr="Master_slide_bg_gradient_red_bar.jpg" id="7" name="Google Shape;7;p1"/>
          <p:cNvPicPr preferRelativeResize="0"/>
          <p:nvPr/>
        </p:nvPicPr>
        <p:blipFill rotWithShape="1">
          <a:blip r:embed="rId2">
            <a:alphaModFix/>
          </a:blip>
          <a:srcRect b="0" l="0" r="0" t="-5"/>
          <a:stretch/>
        </p:blipFill>
        <p:spPr>
          <a:xfrm>
            <a:off x="397381" y="254004"/>
            <a:ext cx="1434213" cy="4571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7.jp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38.png"/><Relationship Id="rId4" Type="http://schemas.openxmlformats.org/officeDocument/2006/relationships/image" Target="../media/image46.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38.png"/><Relationship Id="rId4" Type="http://schemas.openxmlformats.org/officeDocument/2006/relationships/image" Target="../media/image43.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58.png"/><Relationship Id="rId4" Type="http://schemas.openxmlformats.org/officeDocument/2006/relationships/hyperlink" Target="https://learning.oreilly.com/library/view/r-for-data/9781491910382/"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4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38.png"/><Relationship Id="rId4" Type="http://schemas.openxmlformats.org/officeDocument/2006/relationships/image" Target="../media/image51.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hyperlink" Target="https://learning.oreilly.com/library/view/r-for-data/9781491910382/" TargetMode="External"/><Relationship Id="rId4" Type="http://schemas.openxmlformats.org/officeDocument/2006/relationships/image" Target="../media/image5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4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36.png"/><Relationship Id="rId4" Type="http://schemas.openxmlformats.org/officeDocument/2006/relationships/image" Target="../media/image3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47.png"/><Relationship Id="rId4" Type="http://schemas.openxmlformats.org/officeDocument/2006/relationships/image" Target="../media/image5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4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47.png"/><Relationship Id="rId4" Type="http://schemas.openxmlformats.org/officeDocument/2006/relationships/image" Target="../media/image5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50.png"/><Relationship Id="rId4" Type="http://schemas.openxmlformats.org/officeDocument/2006/relationships/image" Target="../media/image6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hyperlink" Target="https://www.oreilly.com/library/view/learning-sql-2nd/9780596801847/" TargetMode="External"/><Relationship Id="rId4" Type="http://schemas.openxmlformats.org/officeDocument/2006/relationships/image" Target="../media/image6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hyperlink" Target="https://www.oreilly.com/library/view/learning-sql-2nd/9780596801847/" TargetMode="External"/><Relationship Id="rId4" Type="http://schemas.openxmlformats.org/officeDocument/2006/relationships/image" Target="../media/image6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hyperlink" Target="https://georgejmount.com" TargetMode="External"/><Relationship Id="rId4" Type="http://schemas.openxmlformats.org/officeDocument/2006/relationships/hyperlink" Target="https://twitter.com/gjmount" TargetMode="External"/><Relationship Id="rId5" Type="http://schemas.openxmlformats.org/officeDocument/2006/relationships/hyperlink" Target="http://github.com/summerofgeorge/"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50.pn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4.png"/><Relationship Id="rId9"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17.png"/><Relationship Id="rId7" Type="http://schemas.openxmlformats.org/officeDocument/2006/relationships/image" Target="../media/image8.png"/><Relationship Id="rId8"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hyperlink" Target="https://github.com/jknecht/baseball-archive-sqlite/blob/master/lahman2016.sqlite" TargetMode="External"/><Relationship Id="rId5" Type="http://schemas.openxmlformats.org/officeDocument/2006/relationships/image" Target="../media/image3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image" Target="../media/image2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1.png"/><Relationship Id="rId4" Type="http://schemas.openxmlformats.org/officeDocument/2006/relationships/image" Target="../media/image2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1.png"/><Relationship Id="rId4" Type="http://schemas.openxmlformats.org/officeDocument/2006/relationships/image" Target="../media/image2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1.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4.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5.png"/><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5.pn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4.png"/><Relationship Id="rId4"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0.png"/><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3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30.png"/><Relationship Id="rId4" Type="http://schemas.openxmlformats.org/officeDocument/2006/relationships/image" Target="../media/image3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36.png"/><Relationship Id="rId4" Type="http://schemas.openxmlformats.org/officeDocument/2006/relationships/image" Target="../media/image3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1.png"/><Relationship Id="rId4" Type="http://schemas.openxmlformats.org/officeDocument/2006/relationships/image" Target="../media/image44.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1.png"/><Relationship Id="rId4" Type="http://schemas.openxmlformats.org/officeDocument/2006/relationships/image" Target="../media/image39.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3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36.png"/><Relationship Id="rId4" Type="http://schemas.openxmlformats.org/officeDocument/2006/relationships/image" Target="../media/image3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38.png"/><Relationship Id="rId4" Type="http://schemas.openxmlformats.org/officeDocument/2006/relationships/hyperlink" Target="https://support.office.com/en-us/article/Introduction-to-Microsoft-Power-Query-for-Excel-6E92E2F4-2079-4E1F-BAD5-89F6269CD605" TargetMode="External"/><Relationship Id="rId5" Type="http://schemas.openxmlformats.org/officeDocument/2006/relationships/image" Target="../media/image5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38.png"/><Relationship Id="rId4" Type="http://schemas.openxmlformats.org/officeDocument/2006/relationships/hyperlink" Target="https://support.office.com/en-us/article/Introduction-to-Microsoft-Power-Query-for-Excel-6E92E2F4-2079-4E1F-BAD5-89F6269CD605" TargetMode="External"/><Relationship Id="rId5" Type="http://schemas.openxmlformats.org/officeDocument/2006/relationships/image" Target="../media/image5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38.png"/><Relationship Id="rId4" Type="http://schemas.openxmlformats.org/officeDocument/2006/relationships/hyperlink" Target="https://support.office.com/en-us/article/Introduction-to-Microsoft-Power-Query-for-Excel-6E92E2F4-2079-4E1F-BAD5-89F6269CD605" TargetMode="External"/><Relationship Id="rId5" Type="http://schemas.openxmlformats.org/officeDocument/2006/relationships/image" Target="../media/image63.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59.png"/><Relationship Id="rId4" Type="http://schemas.openxmlformats.org/officeDocument/2006/relationships/image" Target="../media/image5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38.png"/><Relationship Id="rId4" Type="http://schemas.openxmlformats.org/officeDocument/2006/relationships/image" Target="../media/image6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5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38.png"/><Relationship Id="rId4" Type="http://schemas.openxmlformats.org/officeDocument/2006/relationships/image" Target="../media/image4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38.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14" name="Google Shape;14;p3"/>
          <p:cNvSpPr txBox="1"/>
          <p:nvPr/>
        </p:nvSpPr>
        <p:spPr>
          <a:xfrm>
            <a:off x="398625" y="1025425"/>
            <a:ext cx="10299300" cy="46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400"/>
              <a:t>George Mount, </a:t>
            </a:r>
            <a:r>
              <a:rPr lang="en-US" sz="2400"/>
              <a:t>Data Analyst &amp; Educator </a:t>
            </a:r>
            <a:r>
              <a:rPr lang="en-US" sz="2400"/>
              <a:t>at Stringfest Analytics</a:t>
            </a:r>
            <a:endParaRPr sz="2400"/>
          </a:p>
          <a:p>
            <a:pPr indent="0" lvl="0" marL="0" marR="0" rtl="0" algn="l">
              <a:lnSpc>
                <a:spcPct val="100000"/>
              </a:lnSpc>
              <a:spcBef>
                <a:spcPts val="0"/>
              </a:spcBef>
              <a:spcAft>
                <a:spcPts val="0"/>
              </a:spcAft>
              <a:buNone/>
            </a:pPr>
            <a:r>
              <a:t/>
            </a:r>
            <a:endParaRPr sz="2400">
              <a:solidFill>
                <a:srgbClr val="595959"/>
              </a:solidFill>
            </a:endParaRPr>
          </a:p>
          <a:p>
            <a:pPr indent="0" lvl="0" marL="0" marR="0" rtl="0" algn="l">
              <a:lnSpc>
                <a:spcPct val="100000"/>
              </a:lnSpc>
              <a:spcBef>
                <a:spcPts val="0"/>
              </a:spcBef>
              <a:spcAft>
                <a:spcPts val="0"/>
              </a:spcAft>
              <a:buNone/>
            </a:pPr>
            <a:r>
              <a:t/>
            </a:r>
            <a:endParaRPr sz="2400">
              <a:solidFill>
                <a:srgbClr val="595959"/>
              </a:solidFill>
            </a:endParaRPr>
          </a:p>
        </p:txBody>
      </p:sp>
      <p:sp>
        <p:nvSpPr>
          <p:cNvPr id="15" name="Google Shape;15;p3"/>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Introduction</a:t>
            </a:r>
            <a:endParaRPr/>
          </a:p>
        </p:txBody>
      </p:sp>
      <p:pic>
        <p:nvPicPr>
          <p:cNvPr id="16" name="Google Shape;16;p3"/>
          <p:cNvPicPr preferRelativeResize="0"/>
          <p:nvPr/>
        </p:nvPicPr>
        <p:blipFill rotWithShape="1">
          <a:blip r:embed="rId4">
            <a:alphaModFix/>
          </a:blip>
          <a:srcRect b="0" l="16666" r="16666" t="0"/>
          <a:stretch/>
        </p:blipFill>
        <p:spPr>
          <a:xfrm>
            <a:off x="5809957" y="1944388"/>
            <a:ext cx="3584700" cy="3584700"/>
          </a:xfrm>
          <a:prstGeom prst="ellipse">
            <a:avLst/>
          </a:prstGeom>
          <a:noFill/>
          <a:ln>
            <a:noFill/>
          </a:ln>
        </p:spPr>
      </p:pic>
      <p:pic>
        <p:nvPicPr>
          <p:cNvPr id="17" name="Google Shape;17;p3"/>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sp>
        <p:nvSpPr>
          <p:cNvPr id="18" name="Google Shape;18;p3"/>
          <p:cNvSpPr txBox="1"/>
          <p:nvPr/>
        </p:nvSpPr>
        <p:spPr>
          <a:xfrm>
            <a:off x="257775" y="1652200"/>
            <a:ext cx="4990500" cy="3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US" sz="1600">
                <a:solidFill>
                  <a:srgbClr val="595959"/>
                </a:solidFill>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George blogs about data, innovation, and career development at georgejmount.com. He holds a master’s degree in information systems with a certificate of achievement in quantitative methods from Case Western Reserve University.</a:t>
            </a:r>
            <a:endParaRPr sz="1600">
              <a:solidFill>
                <a:srgbClr val="595959"/>
              </a:solidFill>
            </a:endParaRPr>
          </a:p>
          <a:p>
            <a:pPr indent="0" lvl="0" marL="0" rtl="0" algn="l">
              <a:spcBef>
                <a:spcPts val="0"/>
              </a:spcBef>
              <a:spcAft>
                <a:spcPts val="0"/>
              </a:spcAft>
              <a:buNone/>
            </a:pPr>
            <a:r>
              <a:t/>
            </a:r>
            <a:endParaRPr sz="1600"/>
          </a:p>
        </p:txBody>
      </p:sp>
      <p:pic>
        <p:nvPicPr>
          <p:cNvPr id="19" name="Google Shape;19;p3"/>
          <p:cNvPicPr preferRelativeResize="0"/>
          <p:nvPr/>
        </p:nvPicPr>
        <p:blipFill>
          <a:blip r:embed="rId5">
            <a:alphaModFix/>
          </a:blip>
          <a:stretch>
            <a:fillRect/>
          </a:stretch>
        </p:blipFill>
        <p:spPr>
          <a:xfrm>
            <a:off x="5179950" y="4489700"/>
            <a:ext cx="1025477" cy="752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2"/>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What is a spreadsheet and when would you use it?</a:t>
            </a:r>
            <a:endParaRPr b="1" i="0" sz="2600" u="none" cap="none" strike="noStrike">
              <a:solidFill>
                <a:srgbClr val="000000"/>
              </a:solidFill>
              <a:latin typeface="Arial"/>
              <a:ea typeface="Arial"/>
              <a:cs typeface="Arial"/>
              <a:sym typeface="Arial"/>
            </a:endParaRPr>
          </a:p>
        </p:txBody>
      </p:sp>
      <p:sp>
        <p:nvSpPr>
          <p:cNvPr id="78" name="Google Shape;78;p12"/>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rPr b="1" lang="en-US" sz="2600">
                <a:solidFill>
                  <a:srgbClr val="595959"/>
                </a:solidFill>
              </a:rPr>
              <a:t>Good for...</a:t>
            </a:r>
            <a:endParaRPr b="1" i="0" sz="2600" u="none" cap="none" strike="noStrike">
              <a:solidFill>
                <a:srgbClr val="595959"/>
              </a:solidFill>
              <a:latin typeface="Arial"/>
              <a:ea typeface="Arial"/>
              <a:cs typeface="Arial"/>
              <a:sym typeface="Arial"/>
            </a:endParaRPr>
          </a:p>
        </p:txBody>
      </p:sp>
      <p:sp>
        <p:nvSpPr>
          <p:cNvPr id="79" name="Google Shape;79;p12"/>
          <p:cNvSpPr txBox="1"/>
          <p:nvPr/>
        </p:nvSpPr>
        <p:spPr>
          <a:xfrm>
            <a:off x="398463" y="1643195"/>
            <a:ext cx="3942000" cy="29019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indent="0" lvl="0" marL="457200" marR="0" rtl="0" algn="l">
              <a:lnSpc>
                <a:spcPct val="90000"/>
              </a:lnSpc>
              <a:spcBef>
                <a:spcPts val="0"/>
              </a:spcBef>
              <a:spcAft>
                <a:spcPts val="0"/>
              </a:spcAft>
              <a:buNone/>
            </a:pPr>
            <a:r>
              <a:t/>
            </a:r>
            <a:endParaRPr sz="2000">
              <a:solidFill>
                <a:srgbClr val="59595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0" st="0"/>
                                            </p:txEl>
                                          </p:spTgt>
                                        </p:tgtEl>
                                        <p:attrNameLst>
                                          <p:attrName>style.visibility</p:attrName>
                                        </p:attrNameLst>
                                      </p:cBhvr>
                                      <p:to>
                                        <p:strVal val="visible"/>
                                      </p:to>
                                    </p:set>
                                    <p:animEffect filter="fade" transition="in">
                                      <p:cBhvr>
                                        <p:cTn dur="1000"/>
                                        <p:tgtEl>
                                          <p:spTgt spid="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1" st="1"/>
                                            </p:txEl>
                                          </p:spTgt>
                                        </p:tgtEl>
                                        <p:attrNameLst>
                                          <p:attrName>style.visibility</p:attrName>
                                        </p:attrNameLst>
                                      </p:cBhvr>
                                      <p:to>
                                        <p:strVal val="visible"/>
                                      </p:to>
                                    </p:set>
                                    <p:animEffect filter="fade" transition="in">
                                      <p:cBhvr>
                                        <p:cTn dur="1000"/>
                                        <p:tgtEl>
                                          <p:spTgt spid="7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06" name="Shape 806"/>
        <p:cNvGrpSpPr/>
        <p:nvPr/>
      </p:nvGrpSpPr>
      <p:grpSpPr>
        <a:xfrm>
          <a:off x="0" y="0"/>
          <a:ext cx="0" cy="0"/>
          <a:chOff x="0" y="0"/>
          <a:chExt cx="0" cy="0"/>
        </a:xfrm>
      </p:grpSpPr>
      <p:pic>
        <p:nvPicPr>
          <p:cNvPr id="807" name="Google Shape;807;p102"/>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808" name="Google Shape;808;p102"/>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2"/>
              </a:buClr>
              <a:buSzPts val="4000"/>
              <a:buFont typeface="Arial"/>
              <a:buNone/>
            </a:pPr>
            <a:r>
              <a:rPr b="1" lang="en-US" sz="2400">
                <a:solidFill>
                  <a:schemeClr val="dk2"/>
                </a:solidFill>
              </a:rPr>
              <a:t>Introducing Schemas</a:t>
            </a:r>
            <a:endParaRPr/>
          </a:p>
        </p:txBody>
      </p:sp>
      <p:pic>
        <p:nvPicPr>
          <p:cNvPr id="809" name="Google Shape;809;p102"/>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pic>
        <p:nvPicPr>
          <p:cNvPr id="810" name="Google Shape;810;p102"/>
          <p:cNvPicPr preferRelativeResize="0"/>
          <p:nvPr/>
        </p:nvPicPr>
        <p:blipFill>
          <a:blip r:embed="rId4">
            <a:alphaModFix/>
          </a:blip>
          <a:stretch>
            <a:fillRect/>
          </a:stretch>
        </p:blipFill>
        <p:spPr>
          <a:xfrm>
            <a:off x="985438" y="1130500"/>
            <a:ext cx="7016976" cy="38752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14" name="Shape 814"/>
        <p:cNvGrpSpPr/>
        <p:nvPr/>
      </p:nvGrpSpPr>
      <p:grpSpPr>
        <a:xfrm>
          <a:off x="0" y="0"/>
          <a:ext cx="0" cy="0"/>
          <a:chOff x="0" y="0"/>
          <a:chExt cx="0" cy="0"/>
        </a:xfrm>
      </p:grpSpPr>
      <p:pic>
        <p:nvPicPr>
          <p:cNvPr id="815" name="Google Shape;815;p103"/>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pic>
        <p:nvPicPr>
          <p:cNvPr id="816" name="Google Shape;816;p103"/>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pic>
        <p:nvPicPr>
          <p:cNvPr id="817" name="Google Shape;817;p103"/>
          <p:cNvPicPr preferRelativeResize="0"/>
          <p:nvPr/>
        </p:nvPicPr>
        <p:blipFill>
          <a:blip r:embed="rId4">
            <a:alphaModFix/>
          </a:blip>
          <a:stretch>
            <a:fillRect/>
          </a:stretch>
        </p:blipFill>
        <p:spPr>
          <a:xfrm>
            <a:off x="1680070" y="347430"/>
            <a:ext cx="6394793" cy="4796076"/>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104"/>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Another way to look at it… </a:t>
            </a:r>
            <a:endParaRPr b="1" i="0" sz="2600" u="none" cap="none" strike="noStrike">
              <a:solidFill>
                <a:srgbClr val="000000"/>
              </a:solidFill>
              <a:latin typeface="Consolas"/>
              <a:ea typeface="Consolas"/>
              <a:cs typeface="Consolas"/>
              <a:sym typeface="Consolas"/>
            </a:endParaRPr>
          </a:p>
        </p:txBody>
      </p:sp>
      <p:sp>
        <p:nvSpPr>
          <p:cNvPr id="823" name="Google Shape;823;p104"/>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pic>
        <p:nvPicPr>
          <p:cNvPr id="824" name="Google Shape;824;p104"/>
          <p:cNvPicPr preferRelativeResize="0"/>
          <p:nvPr/>
        </p:nvPicPr>
        <p:blipFill>
          <a:blip r:embed="rId3">
            <a:alphaModFix/>
          </a:blip>
          <a:stretch>
            <a:fillRect/>
          </a:stretch>
        </p:blipFill>
        <p:spPr>
          <a:xfrm>
            <a:off x="1352550" y="1213575"/>
            <a:ext cx="6438900" cy="2419350"/>
          </a:xfrm>
          <a:prstGeom prst="rect">
            <a:avLst/>
          </a:prstGeom>
          <a:noFill/>
          <a:ln>
            <a:noFill/>
          </a:ln>
        </p:spPr>
      </p:pic>
      <p:sp>
        <p:nvSpPr>
          <p:cNvPr id="825" name="Google Shape;825;p104"/>
          <p:cNvSpPr txBox="1"/>
          <p:nvPr/>
        </p:nvSpPr>
        <p:spPr>
          <a:xfrm>
            <a:off x="248100" y="4303750"/>
            <a:ext cx="6438900" cy="610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a:t>Wickham &amp; Grolemund, </a:t>
            </a:r>
            <a:r>
              <a:rPr i="1" lang="en-US"/>
              <a:t>R for Data Science</a:t>
            </a:r>
            <a:r>
              <a:rPr lang="en-US"/>
              <a:t>. Available at </a:t>
            </a:r>
            <a:r>
              <a:rPr lang="en-US" u="sng">
                <a:solidFill>
                  <a:schemeClr val="hlink"/>
                </a:solidFill>
                <a:hlinkClick r:id="rId4"/>
              </a:rPr>
              <a:t>https://learning.oreilly.com/library/view/r-for-data/9781491910382/</a:t>
            </a:r>
            <a:r>
              <a:rPr lang="en-US"/>
              <a:t>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105"/>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Demo: </a:t>
            </a:r>
            <a:r>
              <a:rPr b="1" lang="en-US" sz="2600">
                <a:latin typeface="Consolas"/>
                <a:ea typeface="Consolas"/>
                <a:cs typeface="Consolas"/>
                <a:sym typeface="Consolas"/>
              </a:rPr>
              <a:t>inner-join-demo.sql</a:t>
            </a:r>
            <a:endParaRPr b="1" i="0" sz="2600" u="none" cap="none" strike="noStrike">
              <a:solidFill>
                <a:srgbClr val="000000"/>
              </a:solidFill>
              <a:latin typeface="Consolas"/>
              <a:ea typeface="Consolas"/>
              <a:cs typeface="Consolas"/>
              <a:sym typeface="Consolas"/>
            </a:endParaRPr>
          </a:p>
        </p:txBody>
      </p:sp>
      <p:sp>
        <p:nvSpPr>
          <p:cNvPr id="831" name="Google Shape;831;p105"/>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06"/>
          <p:cNvSpPr/>
          <p:nvPr/>
        </p:nvSpPr>
        <p:spPr>
          <a:xfrm>
            <a:off x="6489929" y="0"/>
            <a:ext cx="26541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837" name="Google Shape;837;p106"/>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838" name="Google Shape;838;p106"/>
          <p:cNvSpPr txBox="1"/>
          <p:nvPr/>
        </p:nvSpPr>
        <p:spPr>
          <a:xfrm>
            <a:off x="458600" y="87775"/>
            <a:ext cx="5585100" cy="11523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n-US" sz="4000">
                <a:solidFill>
                  <a:schemeClr val="dk1"/>
                </a:solidFill>
              </a:rPr>
              <a:t>Drills -- </a:t>
            </a:r>
            <a:r>
              <a:rPr b="1" lang="en-US" sz="4000">
                <a:solidFill>
                  <a:schemeClr val="dk1"/>
                </a:solidFill>
                <a:latin typeface="Consolas"/>
                <a:ea typeface="Consolas"/>
                <a:cs typeface="Consolas"/>
                <a:sym typeface="Consolas"/>
              </a:rPr>
              <a:t>INNER JOIN</a:t>
            </a:r>
            <a:endParaRPr>
              <a:latin typeface="Consolas"/>
              <a:ea typeface="Consolas"/>
              <a:cs typeface="Consolas"/>
              <a:sym typeface="Consolas"/>
            </a:endParaRPr>
          </a:p>
        </p:txBody>
      </p:sp>
      <p:sp>
        <p:nvSpPr>
          <p:cNvPr id="839" name="Google Shape;839;p106"/>
          <p:cNvSpPr txBox="1"/>
          <p:nvPr/>
        </p:nvSpPr>
        <p:spPr>
          <a:xfrm>
            <a:off x="458601" y="1078550"/>
            <a:ext cx="6104400" cy="1453500"/>
          </a:xfrm>
          <a:prstGeom prst="rect">
            <a:avLst/>
          </a:prstGeom>
          <a:noFill/>
          <a:ln>
            <a:noFill/>
          </a:ln>
        </p:spPr>
        <p:txBody>
          <a:bodyPr anchorCtr="0" anchor="t" bIns="45700" lIns="91425" spcFirstLastPara="1" rIns="91425" wrap="square" tIns="137150">
            <a:noAutofit/>
          </a:bodyPr>
          <a:lstStyle/>
          <a:p>
            <a:pPr indent="0" lvl="0" marL="0" marR="0" rtl="0" algn="l">
              <a:lnSpc>
                <a:spcPct val="115000"/>
              </a:lnSpc>
              <a:spcBef>
                <a:spcPts val="750"/>
              </a:spcBef>
              <a:spcAft>
                <a:spcPts val="0"/>
              </a:spcAft>
              <a:buNone/>
            </a:pPr>
            <a:r>
              <a:rPr lang="en-US" sz="2000">
                <a:solidFill>
                  <a:schemeClr val="dk1"/>
                </a:solidFill>
              </a:rPr>
              <a:t>For the </a:t>
            </a:r>
            <a:r>
              <a:rPr lang="en-US" sz="2000">
                <a:solidFill>
                  <a:schemeClr val="dk1"/>
                </a:solidFill>
                <a:latin typeface="Consolas"/>
                <a:ea typeface="Consolas"/>
                <a:cs typeface="Consolas"/>
                <a:sym typeface="Consolas"/>
              </a:rPr>
              <a:t>Master </a:t>
            </a:r>
            <a:r>
              <a:rPr lang="en-US" sz="2000">
                <a:solidFill>
                  <a:schemeClr val="dk1"/>
                </a:solidFill>
              </a:rPr>
              <a:t>and </a:t>
            </a:r>
            <a:r>
              <a:rPr lang="en-US" sz="2000">
                <a:solidFill>
                  <a:schemeClr val="dk1"/>
                </a:solidFill>
                <a:latin typeface="Consolas"/>
                <a:ea typeface="Consolas"/>
                <a:cs typeface="Consolas"/>
                <a:sym typeface="Consolas"/>
              </a:rPr>
              <a:t>HallOfFame</a:t>
            </a:r>
            <a:r>
              <a:rPr lang="en-US" sz="2000">
                <a:solidFill>
                  <a:schemeClr val="dk1"/>
                </a:solidFill>
              </a:rPr>
              <a:t> tables:</a:t>
            </a:r>
            <a:endParaRPr sz="2000">
              <a:solidFill>
                <a:schemeClr val="dk1"/>
              </a:solidFill>
            </a:endParaRPr>
          </a:p>
          <a:p>
            <a:pPr indent="-361950" lvl="0" marL="457200" marR="0" rtl="0" algn="l">
              <a:lnSpc>
                <a:spcPct val="115000"/>
              </a:lnSpc>
              <a:spcBef>
                <a:spcPts val="750"/>
              </a:spcBef>
              <a:spcAft>
                <a:spcPts val="0"/>
              </a:spcAft>
              <a:buClr>
                <a:schemeClr val="dk1"/>
              </a:buClr>
              <a:buSzPts val="2100"/>
              <a:buFont typeface="Arial"/>
              <a:buAutoNum type="arabicPeriod"/>
            </a:pPr>
            <a:r>
              <a:rPr lang="en-US" sz="2000">
                <a:solidFill>
                  <a:schemeClr val="dk1"/>
                </a:solidFill>
              </a:rPr>
              <a:t>Return a list of unique first and last names for all individuals in </a:t>
            </a:r>
            <a:r>
              <a:rPr lang="en-US" sz="2000">
                <a:solidFill>
                  <a:schemeClr val="dk1"/>
                </a:solidFill>
              </a:rPr>
              <a:t>.</a:t>
            </a:r>
            <a:r>
              <a:rPr lang="en-US" sz="2000">
                <a:solidFill>
                  <a:schemeClr val="dk1"/>
                </a:solidFill>
                <a:latin typeface="Consolas"/>
                <a:ea typeface="Consolas"/>
                <a:cs typeface="Consolas"/>
                <a:sym typeface="Consolas"/>
              </a:rPr>
              <a:t>HallOfFame</a:t>
            </a:r>
            <a:r>
              <a:rPr lang="en-US" sz="2000">
                <a:solidFill>
                  <a:schemeClr val="dk1"/>
                </a:solidFill>
              </a:rPr>
              <a:t> </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Return first and last names along with the year, votes needed and votes received for all successful HoF inductees</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Return the birth year of the oldest individual inducted for each year of HoF inductions. How “old” was each player at induction?</a:t>
            </a:r>
            <a:endParaRPr sz="2000">
              <a:solidFill>
                <a:schemeClr val="dk1"/>
              </a:solidFill>
            </a:endParaRPr>
          </a:p>
        </p:txBody>
      </p:sp>
      <p:sp>
        <p:nvSpPr>
          <p:cNvPr id="840" name="Google Shape;840;p106"/>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107"/>
          <p:cNvSpPr/>
          <p:nvPr/>
        </p:nvSpPr>
        <p:spPr>
          <a:xfrm>
            <a:off x="6489929" y="0"/>
            <a:ext cx="26541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846" name="Google Shape;846;p107"/>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847" name="Google Shape;847;p107"/>
          <p:cNvSpPr txBox="1"/>
          <p:nvPr/>
        </p:nvSpPr>
        <p:spPr>
          <a:xfrm>
            <a:off x="458600" y="87775"/>
            <a:ext cx="5585100" cy="11523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n-US" sz="4000">
                <a:solidFill>
                  <a:schemeClr val="dk1"/>
                </a:solidFill>
              </a:rPr>
              <a:t>Drills -- </a:t>
            </a:r>
            <a:r>
              <a:rPr b="1" lang="en-US" sz="4000">
                <a:solidFill>
                  <a:schemeClr val="dk1"/>
                </a:solidFill>
                <a:latin typeface="Consolas"/>
                <a:ea typeface="Consolas"/>
                <a:cs typeface="Consolas"/>
                <a:sym typeface="Consolas"/>
              </a:rPr>
              <a:t>INNER JOIN</a:t>
            </a:r>
            <a:endParaRPr>
              <a:latin typeface="Consolas"/>
              <a:ea typeface="Consolas"/>
              <a:cs typeface="Consolas"/>
              <a:sym typeface="Consolas"/>
            </a:endParaRPr>
          </a:p>
        </p:txBody>
      </p:sp>
      <p:sp>
        <p:nvSpPr>
          <p:cNvPr id="848" name="Google Shape;848;p107"/>
          <p:cNvSpPr txBox="1"/>
          <p:nvPr/>
        </p:nvSpPr>
        <p:spPr>
          <a:xfrm>
            <a:off x="458601" y="1078550"/>
            <a:ext cx="6104400" cy="1453500"/>
          </a:xfrm>
          <a:prstGeom prst="rect">
            <a:avLst/>
          </a:prstGeom>
          <a:noFill/>
          <a:ln>
            <a:noFill/>
          </a:ln>
        </p:spPr>
        <p:txBody>
          <a:bodyPr anchorCtr="0" anchor="t" bIns="45700" lIns="91425" spcFirstLastPara="1" rIns="91425" wrap="square" tIns="137150">
            <a:noAutofit/>
          </a:bodyPr>
          <a:lstStyle/>
          <a:p>
            <a:pPr indent="0" lvl="0" marL="0" marR="0" rtl="0" algn="l">
              <a:lnSpc>
                <a:spcPct val="115000"/>
              </a:lnSpc>
              <a:spcBef>
                <a:spcPts val="750"/>
              </a:spcBef>
              <a:spcAft>
                <a:spcPts val="0"/>
              </a:spcAft>
              <a:buNone/>
            </a:pPr>
            <a:r>
              <a:rPr lang="en-US" sz="2000">
                <a:solidFill>
                  <a:schemeClr val="dk1"/>
                </a:solidFill>
              </a:rPr>
              <a:t>For the </a:t>
            </a:r>
            <a:r>
              <a:rPr lang="en-US" sz="2000">
                <a:solidFill>
                  <a:schemeClr val="dk1"/>
                </a:solidFill>
                <a:latin typeface="Consolas"/>
                <a:ea typeface="Consolas"/>
                <a:cs typeface="Consolas"/>
                <a:sym typeface="Consolas"/>
              </a:rPr>
              <a:t>Master </a:t>
            </a:r>
            <a:r>
              <a:rPr lang="en-US" sz="2000">
                <a:solidFill>
                  <a:schemeClr val="dk1"/>
                </a:solidFill>
              </a:rPr>
              <a:t>and </a:t>
            </a:r>
            <a:r>
              <a:rPr lang="en-US" sz="2000">
                <a:solidFill>
                  <a:schemeClr val="dk1"/>
                </a:solidFill>
                <a:latin typeface="Consolas"/>
                <a:ea typeface="Consolas"/>
                <a:cs typeface="Consolas"/>
                <a:sym typeface="Consolas"/>
              </a:rPr>
              <a:t>HallOfFame</a:t>
            </a:r>
            <a:r>
              <a:rPr lang="en-US" sz="2000">
                <a:solidFill>
                  <a:schemeClr val="dk1"/>
                </a:solidFill>
              </a:rPr>
              <a:t> tables:</a:t>
            </a:r>
            <a:endParaRPr sz="2000">
              <a:solidFill>
                <a:schemeClr val="dk1"/>
              </a:solidFill>
            </a:endParaRPr>
          </a:p>
          <a:p>
            <a:pPr indent="-361950" lvl="0" marL="457200" marR="0" rtl="0" algn="l">
              <a:lnSpc>
                <a:spcPct val="115000"/>
              </a:lnSpc>
              <a:spcBef>
                <a:spcPts val="750"/>
              </a:spcBef>
              <a:spcAft>
                <a:spcPts val="0"/>
              </a:spcAft>
              <a:buClr>
                <a:schemeClr val="dk1"/>
              </a:buClr>
              <a:buSzPts val="2100"/>
              <a:buFont typeface="Arial"/>
              <a:buAutoNum type="arabicPeriod"/>
            </a:pPr>
            <a:r>
              <a:rPr lang="en-US" sz="2000">
                <a:solidFill>
                  <a:schemeClr val="dk1"/>
                </a:solidFill>
              </a:rPr>
              <a:t>Return a list of unique first and last names for all individuals in .</a:t>
            </a:r>
            <a:r>
              <a:rPr lang="en-US" sz="2000">
                <a:solidFill>
                  <a:schemeClr val="dk1"/>
                </a:solidFill>
                <a:latin typeface="Consolas"/>
                <a:ea typeface="Consolas"/>
                <a:cs typeface="Consolas"/>
                <a:sym typeface="Consolas"/>
              </a:rPr>
              <a:t>HallOfFame</a:t>
            </a:r>
            <a:r>
              <a:rPr lang="en-US" sz="2000">
                <a:solidFill>
                  <a:schemeClr val="dk1"/>
                </a:solidFill>
              </a:rPr>
              <a:t> </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Return first and last names along with the year, votes needed and votes received for all successful HoF inductees</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Return the birth year of the oldest individual inducted for each year of HoF inductions. How “old” was each player at induction?</a:t>
            </a:r>
            <a:endParaRPr sz="2000">
              <a:solidFill>
                <a:schemeClr val="dk1"/>
              </a:solidFill>
            </a:endParaRPr>
          </a:p>
          <a:p>
            <a:pPr indent="0" lvl="0" marL="0" marR="0" rtl="0" algn="l">
              <a:lnSpc>
                <a:spcPct val="115000"/>
              </a:lnSpc>
              <a:spcBef>
                <a:spcPts val="750"/>
              </a:spcBef>
              <a:spcAft>
                <a:spcPts val="0"/>
              </a:spcAft>
              <a:buNone/>
            </a:pPr>
            <a:r>
              <a:rPr lang="en-US" sz="2000">
                <a:solidFill>
                  <a:schemeClr val="dk1"/>
                </a:solidFill>
              </a:rPr>
              <a:t>Solutions: </a:t>
            </a:r>
            <a:r>
              <a:rPr lang="en-US" sz="2000">
                <a:solidFill>
                  <a:schemeClr val="dk1"/>
                </a:solidFill>
                <a:latin typeface="Consolas"/>
                <a:ea typeface="Consolas"/>
                <a:cs typeface="Consolas"/>
                <a:sym typeface="Consolas"/>
              </a:rPr>
              <a:t>inner-join-drills.sql</a:t>
            </a:r>
            <a:endParaRPr sz="2000">
              <a:solidFill>
                <a:schemeClr val="dk1"/>
              </a:solidFill>
              <a:latin typeface="Consolas"/>
              <a:ea typeface="Consolas"/>
              <a:cs typeface="Consolas"/>
              <a:sym typeface="Consolas"/>
            </a:endParaRPr>
          </a:p>
        </p:txBody>
      </p:sp>
      <p:sp>
        <p:nvSpPr>
          <p:cNvPr id="849" name="Google Shape;849;p107"/>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53" name="Shape 853"/>
        <p:cNvGrpSpPr/>
        <p:nvPr/>
      </p:nvGrpSpPr>
      <p:grpSpPr>
        <a:xfrm>
          <a:off x="0" y="0"/>
          <a:ext cx="0" cy="0"/>
          <a:chOff x="0" y="0"/>
          <a:chExt cx="0" cy="0"/>
        </a:xfrm>
      </p:grpSpPr>
      <p:pic>
        <p:nvPicPr>
          <p:cNvPr id="854" name="Google Shape;854;p108"/>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pic>
        <p:nvPicPr>
          <p:cNvPr id="855" name="Google Shape;855;p108"/>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pic>
        <p:nvPicPr>
          <p:cNvPr id="856" name="Google Shape;856;p108"/>
          <p:cNvPicPr preferRelativeResize="0"/>
          <p:nvPr/>
        </p:nvPicPr>
        <p:blipFill>
          <a:blip r:embed="rId4">
            <a:alphaModFix/>
          </a:blip>
          <a:stretch>
            <a:fillRect/>
          </a:stretch>
        </p:blipFill>
        <p:spPr>
          <a:xfrm>
            <a:off x="1460675" y="50425"/>
            <a:ext cx="6790758" cy="50930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109"/>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Another way to look at it… </a:t>
            </a:r>
            <a:endParaRPr b="1" i="0" sz="2600" u="none" cap="none" strike="noStrike">
              <a:solidFill>
                <a:srgbClr val="000000"/>
              </a:solidFill>
              <a:latin typeface="Consolas"/>
              <a:ea typeface="Consolas"/>
              <a:cs typeface="Consolas"/>
              <a:sym typeface="Consolas"/>
            </a:endParaRPr>
          </a:p>
        </p:txBody>
      </p:sp>
      <p:sp>
        <p:nvSpPr>
          <p:cNvPr id="862" name="Google Shape;862;p109"/>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
        <p:nvSpPr>
          <p:cNvPr id="863" name="Google Shape;863;p109"/>
          <p:cNvSpPr txBox="1"/>
          <p:nvPr/>
        </p:nvSpPr>
        <p:spPr>
          <a:xfrm>
            <a:off x="248100" y="4303750"/>
            <a:ext cx="6438900" cy="610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a:t>Wickham &amp; Grolemund, </a:t>
            </a:r>
            <a:r>
              <a:rPr i="1" lang="en-US"/>
              <a:t>R for Data Science</a:t>
            </a:r>
            <a:r>
              <a:rPr lang="en-US"/>
              <a:t>. Available at </a:t>
            </a:r>
            <a:r>
              <a:rPr lang="en-US" u="sng">
                <a:solidFill>
                  <a:schemeClr val="hlink"/>
                </a:solidFill>
                <a:hlinkClick r:id="rId3"/>
              </a:rPr>
              <a:t>https://learning.oreilly.com/library/view/r-for-data/9781491910382/</a:t>
            </a:r>
            <a:r>
              <a:rPr lang="en-US"/>
              <a:t>  </a:t>
            </a:r>
            <a:endParaRPr/>
          </a:p>
        </p:txBody>
      </p:sp>
      <p:pic>
        <p:nvPicPr>
          <p:cNvPr id="864" name="Google Shape;864;p109"/>
          <p:cNvPicPr preferRelativeResize="0"/>
          <p:nvPr/>
        </p:nvPicPr>
        <p:blipFill rotWithShape="1">
          <a:blip r:embed="rId4">
            <a:alphaModFix/>
          </a:blip>
          <a:srcRect b="70461" l="0" r="0" t="0"/>
          <a:stretch/>
        </p:blipFill>
        <p:spPr>
          <a:xfrm>
            <a:off x="1355025" y="1255050"/>
            <a:ext cx="5935575" cy="24595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sp>
        <p:nvSpPr>
          <p:cNvPr id="869" name="Google Shape;869;p110"/>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Demo: </a:t>
            </a:r>
            <a:r>
              <a:rPr b="1" lang="en-US" sz="2600">
                <a:latin typeface="Consolas"/>
                <a:ea typeface="Consolas"/>
                <a:cs typeface="Consolas"/>
                <a:sym typeface="Consolas"/>
              </a:rPr>
              <a:t>left-outer-join-demo.sql</a:t>
            </a:r>
            <a:endParaRPr b="1" i="0" sz="2600" u="none" cap="none" strike="noStrike">
              <a:solidFill>
                <a:srgbClr val="000000"/>
              </a:solidFill>
              <a:latin typeface="Consolas"/>
              <a:ea typeface="Consolas"/>
              <a:cs typeface="Consolas"/>
              <a:sym typeface="Consolas"/>
            </a:endParaRPr>
          </a:p>
        </p:txBody>
      </p:sp>
      <p:sp>
        <p:nvSpPr>
          <p:cNvPr id="870" name="Google Shape;870;p110"/>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111"/>
          <p:cNvSpPr txBox="1"/>
          <p:nvPr/>
        </p:nvSpPr>
        <p:spPr>
          <a:xfrm>
            <a:off x="458601" y="1078550"/>
            <a:ext cx="6104400" cy="1453500"/>
          </a:xfrm>
          <a:prstGeom prst="rect">
            <a:avLst/>
          </a:prstGeom>
          <a:noFill/>
          <a:ln>
            <a:noFill/>
          </a:ln>
        </p:spPr>
        <p:txBody>
          <a:bodyPr anchorCtr="0" anchor="t" bIns="45700" lIns="91425" spcFirstLastPara="1" rIns="91425" wrap="square" tIns="137150">
            <a:noAutofit/>
          </a:bodyPr>
          <a:lstStyle/>
          <a:p>
            <a:pPr indent="-355600" lvl="0" marL="457200" marR="0" rtl="0" algn="l">
              <a:lnSpc>
                <a:spcPct val="115000"/>
              </a:lnSpc>
              <a:spcBef>
                <a:spcPts val="750"/>
              </a:spcBef>
              <a:spcAft>
                <a:spcPts val="0"/>
              </a:spcAft>
              <a:buClr>
                <a:schemeClr val="dk1"/>
              </a:buClr>
              <a:buSzPts val="2000"/>
              <a:buAutoNum type="arabicPeriod"/>
            </a:pPr>
            <a:r>
              <a:rPr lang="en-US" sz="2000">
                <a:solidFill>
                  <a:schemeClr val="dk1"/>
                </a:solidFill>
              </a:rPr>
              <a:t>Find the maximum annual salary paid to anyone included in </a:t>
            </a:r>
            <a:r>
              <a:rPr lang="en-US" sz="2000">
                <a:solidFill>
                  <a:schemeClr val="dk1"/>
                </a:solidFill>
                <a:latin typeface="Consolas"/>
                <a:ea typeface="Consolas"/>
                <a:cs typeface="Consolas"/>
                <a:sym typeface="Consolas"/>
              </a:rPr>
              <a:t>Master</a:t>
            </a:r>
            <a:r>
              <a:rPr lang="en-US" sz="2000">
                <a:solidFill>
                  <a:schemeClr val="dk1"/>
                </a:solidFill>
              </a:rPr>
              <a:t>, sorted descending by salary.</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Keeping the names of all schools listed in </a:t>
            </a:r>
            <a:r>
              <a:rPr lang="en-US" sz="2000">
                <a:solidFill>
                  <a:schemeClr val="dk1"/>
                </a:solidFill>
                <a:latin typeface="Consolas"/>
                <a:ea typeface="Consolas"/>
                <a:cs typeface="Consolas"/>
                <a:sym typeface="Consolas"/>
              </a:rPr>
              <a:t>Schools</a:t>
            </a:r>
            <a:r>
              <a:rPr lang="en-US" sz="2000">
                <a:solidFill>
                  <a:schemeClr val="dk1"/>
                </a:solidFill>
              </a:rPr>
              <a:t>, find the first name, last name and years played for all schools (Check </a:t>
            </a:r>
            <a:r>
              <a:rPr lang="en-US" sz="2000">
                <a:solidFill>
                  <a:schemeClr val="dk1"/>
                </a:solidFill>
                <a:latin typeface="Consolas"/>
                <a:ea typeface="Consolas"/>
                <a:cs typeface="Consolas"/>
                <a:sym typeface="Consolas"/>
              </a:rPr>
              <a:t>CollegePlaying</a:t>
            </a:r>
            <a:r>
              <a:rPr lang="en-US" sz="2000">
                <a:solidFill>
                  <a:schemeClr val="dk1"/>
                </a:solidFill>
              </a:rPr>
              <a:t>).</a:t>
            </a:r>
            <a:endParaRPr sz="2000">
              <a:solidFill>
                <a:schemeClr val="dk1"/>
              </a:solidFill>
            </a:endParaRPr>
          </a:p>
        </p:txBody>
      </p:sp>
      <p:sp>
        <p:nvSpPr>
          <p:cNvPr id="876" name="Google Shape;876;p111"/>
          <p:cNvSpPr/>
          <p:nvPr/>
        </p:nvSpPr>
        <p:spPr>
          <a:xfrm>
            <a:off x="6489929" y="0"/>
            <a:ext cx="26541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877" name="Google Shape;877;p111"/>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878" name="Google Shape;878;p111"/>
          <p:cNvSpPr txBox="1"/>
          <p:nvPr/>
        </p:nvSpPr>
        <p:spPr>
          <a:xfrm>
            <a:off x="458600" y="87775"/>
            <a:ext cx="5906400" cy="11523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n-US" sz="3600">
                <a:solidFill>
                  <a:schemeClr val="dk1"/>
                </a:solidFill>
              </a:rPr>
              <a:t>Drills -- </a:t>
            </a:r>
            <a:r>
              <a:rPr b="1" lang="en-US" sz="3600">
                <a:solidFill>
                  <a:schemeClr val="dk1"/>
                </a:solidFill>
                <a:latin typeface="Consolas"/>
                <a:ea typeface="Consolas"/>
                <a:cs typeface="Consolas"/>
                <a:sym typeface="Consolas"/>
              </a:rPr>
              <a:t>LEFT OUTER JOIN</a:t>
            </a:r>
            <a:endParaRPr sz="3600">
              <a:latin typeface="Consolas"/>
              <a:ea typeface="Consolas"/>
              <a:cs typeface="Consolas"/>
              <a:sym typeface="Consolas"/>
            </a:endParaRPr>
          </a:p>
        </p:txBody>
      </p:sp>
      <p:sp>
        <p:nvSpPr>
          <p:cNvPr id="879" name="Google Shape;879;p111"/>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3"/>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What is a spreadsheet and when would you use it?</a:t>
            </a:r>
            <a:endParaRPr b="1" i="0" sz="2600" u="none" cap="none" strike="noStrike">
              <a:solidFill>
                <a:srgbClr val="000000"/>
              </a:solidFill>
              <a:latin typeface="Arial"/>
              <a:ea typeface="Arial"/>
              <a:cs typeface="Arial"/>
              <a:sym typeface="Arial"/>
            </a:endParaRPr>
          </a:p>
        </p:txBody>
      </p:sp>
      <p:sp>
        <p:nvSpPr>
          <p:cNvPr id="85" name="Google Shape;85;p13"/>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rPr b="1" lang="en-US" sz="2600">
                <a:solidFill>
                  <a:srgbClr val="595959"/>
                </a:solidFill>
              </a:rPr>
              <a:t>Good for...</a:t>
            </a:r>
            <a:endParaRPr b="1" i="0" sz="2600" u="none" cap="none" strike="noStrike">
              <a:solidFill>
                <a:srgbClr val="595959"/>
              </a:solidFill>
              <a:latin typeface="Arial"/>
              <a:ea typeface="Arial"/>
              <a:cs typeface="Arial"/>
              <a:sym typeface="Arial"/>
            </a:endParaRPr>
          </a:p>
        </p:txBody>
      </p:sp>
      <p:sp>
        <p:nvSpPr>
          <p:cNvPr id="86" name="Google Shape;86;p13"/>
          <p:cNvSpPr txBox="1"/>
          <p:nvPr/>
        </p:nvSpPr>
        <p:spPr>
          <a:xfrm>
            <a:off x="398463" y="1643195"/>
            <a:ext cx="3942000" cy="29019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Entering/editing data</a:t>
            </a:r>
            <a:endParaRPr sz="2000">
              <a:solidFill>
                <a:srgbClr val="595959"/>
              </a:solidFill>
            </a:endParaRPr>
          </a:p>
          <a:p>
            <a:pPr indent="0" lvl="0" marL="457200" marR="0" rtl="0" algn="l">
              <a:lnSpc>
                <a:spcPct val="90000"/>
              </a:lnSpc>
              <a:spcBef>
                <a:spcPts val="0"/>
              </a:spcBef>
              <a:spcAft>
                <a:spcPts val="0"/>
              </a:spcAft>
              <a:buNone/>
            </a:pPr>
            <a:r>
              <a:t/>
            </a:r>
            <a:endParaRPr sz="2000">
              <a:solidFill>
                <a:srgbClr val="59595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0" st="0"/>
                                            </p:txEl>
                                          </p:spTgt>
                                        </p:tgtEl>
                                        <p:attrNameLst>
                                          <p:attrName>style.visibility</p:attrName>
                                        </p:attrNameLst>
                                      </p:cBhvr>
                                      <p:to>
                                        <p:strVal val="visible"/>
                                      </p:to>
                                    </p:set>
                                    <p:animEffect filter="fade" transition="in">
                                      <p:cBhvr>
                                        <p:cTn dur="1000"/>
                                        <p:tgtEl>
                                          <p:spTgt spid="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1" st="1"/>
                                            </p:txEl>
                                          </p:spTgt>
                                        </p:tgtEl>
                                        <p:attrNameLst>
                                          <p:attrName>style.visibility</p:attrName>
                                        </p:attrNameLst>
                                      </p:cBhvr>
                                      <p:to>
                                        <p:strVal val="visible"/>
                                      </p:to>
                                    </p:set>
                                    <p:animEffect filter="fade" transition="in">
                                      <p:cBhvr>
                                        <p:cTn dur="1000"/>
                                        <p:tgtEl>
                                          <p:spTgt spid="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2" st="2"/>
                                            </p:txEl>
                                          </p:spTgt>
                                        </p:tgtEl>
                                        <p:attrNameLst>
                                          <p:attrName>style.visibility</p:attrName>
                                        </p:attrNameLst>
                                      </p:cBhvr>
                                      <p:to>
                                        <p:strVal val="visible"/>
                                      </p:to>
                                    </p:set>
                                    <p:animEffect filter="fade" transition="in">
                                      <p:cBhvr>
                                        <p:cTn dur="1000"/>
                                        <p:tgtEl>
                                          <p:spTgt spid="8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112"/>
          <p:cNvSpPr txBox="1"/>
          <p:nvPr/>
        </p:nvSpPr>
        <p:spPr>
          <a:xfrm>
            <a:off x="458601" y="1078550"/>
            <a:ext cx="6104400" cy="1453500"/>
          </a:xfrm>
          <a:prstGeom prst="rect">
            <a:avLst/>
          </a:prstGeom>
          <a:noFill/>
          <a:ln>
            <a:noFill/>
          </a:ln>
        </p:spPr>
        <p:txBody>
          <a:bodyPr anchorCtr="0" anchor="t" bIns="45700" lIns="91425" spcFirstLastPara="1" rIns="91425" wrap="square" tIns="137150">
            <a:noAutofit/>
          </a:bodyPr>
          <a:lstStyle/>
          <a:p>
            <a:pPr indent="-355600" lvl="0" marL="457200" marR="0" rtl="0" algn="l">
              <a:lnSpc>
                <a:spcPct val="115000"/>
              </a:lnSpc>
              <a:spcBef>
                <a:spcPts val="750"/>
              </a:spcBef>
              <a:spcAft>
                <a:spcPts val="0"/>
              </a:spcAft>
              <a:buClr>
                <a:schemeClr val="dk1"/>
              </a:buClr>
              <a:buSzPts val="2000"/>
              <a:buAutoNum type="arabicPeriod"/>
            </a:pPr>
            <a:r>
              <a:rPr lang="en-US" sz="2000">
                <a:solidFill>
                  <a:schemeClr val="dk1"/>
                </a:solidFill>
              </a:rPr>
              <a:t>Find the maximum annual salary paid to anyone included in </a:t>
            </a:r>
            <a:r>
              <a:rPr lang="en-US" sz="2000">
                <a:solidFill>
                  <a:schemeClr val="dk1"/>
                </a:solidFill>
                <a:latin typeface="Consolas"/>
                <a:ea typeface="Consolas"/>
                <a:cs typeface="Consolas"/>
                <a:sym typeface="Consolas"/>
              </a:rPr>
              <a:t>Master</a:t>
            </a:r>
            <a:r>
              <a:rPr lang="en-US" sz="2000">
                <a:solidFill>
                  <a:schemeClr val="dk1"/>
                </a:solidFill>
              </a:rPr>
              <a:t>, sorted descending by salary.</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Keeping the names of all schools listed in </a:t>
            </a:r>
            <a:r>
              <a:rPr lang="en-US" sz="2000">
                <a:solidFill>
                  <a:schemeClr val="dk1"/>
                </a:solidFill>
                <a:latin typeface="Consolas"/>
                <a:ea typeface="Consolas"/>
                <a:cs typeface="Consolas"/>
                <a:sym typeface="Consolas"/>
              </a:rPr>
              <a:t>Schools</a:t>
            </a:r>
            <a:r>
              <a:rPr lang="en-US" sz="2000">
                <a:solidFill>
                  <a:schemeClr val="dk1"/>
                </a:solidFill>
              </a:rPr>
              <a:t>, find the first name, last name and years played for all schools (Check </a:t>
            </a:r>
            <a:r>
              <a:rPr lang="en-US" sz="2000">
                <a:solidFill>
                  <a:schemeClr val="dk1"/>
                </a:solidFill>
                <a:latin typeface="Consolas"/>
                <a:ea typeface="Consolas"/>
                <a:cs typeface="Consolas"/>
                <a:sym typeface="Consolas"/>
              </a:rPr>
              <a:t>CollegePlaying</a:t>
            </a:r>
            <a:r>
              <a:rPr lang="en-US" sz="2000">
                <a:solidFill>
                  <a:schemeClr val="dk1"/>
                </a:solidFill>
              </a:rPr>
              <a:t>).</a:t>
            </a:r>
            <a:endParaRPr sz="2000">
              <a:solidFill>
                <a:schemeClr val="dk1"/>
              </a:solidFill>
            </a:endParaRPr>
          </a:p>
          <a:p>
            <a:pPr indent="0" lvl="0" marL="0" marR="0" rtl="0" algn="l">
              <a:lnSpc>
                <a:spcPct val="115000"/>
              </a:lnSpc>
              <a:spcBef>
                <a:spcPts val="750"/>
              </a:spcBef>
              <a:spcAft>
                <a:spcPts val="0"/>
              </a:spcAft>
              <a:buNone/>
            </a:pPr>
            <a:r>
              <a:rPr lang="en-US" sz="2000">
                <a:solidFill>
                  <a:schemeClr val="dk1"/>
                </a:solidFill>
              </a:rPr>
              <a:t>Solutions: </a:t>
            </a:r>
            <a:r>
              <a:rPr lang="en-US" sz="2000">
                <a:solidFill>
                  <a:schemeClr val="dk1"/>
                </a:solidFill>
                <a:latin typeface="Consolas"/>
                <a:ea typeface="Consolas"/>
                <a:cs typeface="Consolas"/>
                <a:sym typeface="Consolas"/>
              </a:rPr>
              <a:t>left-outer-join-drills.sql</a:t>
            </a:r>
            <a:endParaRPr sz="2000">
              <a:solidFill>
                <a:schemeClr val="dk1"/>
              </a:solidFill>
              <a:latin typeface="Consolas"/>
              <a:ea typeface="Consolas"/>
              <a:cs typeface="Consolas"/>
              <a:sym typeface="Consolas"/>
            </a:endParaRPr>
          </a:p>
        </p:txBody>
      </p:sp>
      <p:sp>
        <p:nvSpPr>
          <p:cNvPr id="885" name="Google Shape;885;p112"/>
          <p:cNvSpPr/>
          <p:nvPr/>
        </p:nvSpPr>
        <p:spPr>
          <a:xfrm>
            <a:off x="6489929" y="0"/>
            <a:ext cx="26541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886" name="Google Shape;886;p112"/>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887" name="Google Shape;887;p112"/>
          <p:cNvSpPr txBox="1"/>
          <p:nvPr/>
        </p:nvSpPr>
        <p:spPr>
          <a:xfrm>
            <a:off x="458600" y="87775"/>
            <a:ext cx="5906400" cy="11523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n-US" sz="3600">
                <a:solidFill>
                  <a:schemeClr val="dk1"/>
                </a:solidFill>
              </a:rPr>
              <a:t>Drills -- </a:t>
            </a:r>
            <a:r>
              <a:rPr b="1" lang="en-US" sz="3600">
                <a:solidFill>
                  <a:schemeClr val="dk1"/>
                </a:solidFill>
                <a:latin typeface="Consolas"/>
                <a:ea typeface="Consolas"/>
                <a:cs typeface="Consolas"/>
                <a:sym typeface="Consolas"/>
              </a:rPr>
              <a:t>LEFT OUTER JOIN</a:t>
            </a:r>
            <a:endParaRPr sz="3600">
              <a:latin typeface="Consolas"/>
              <a:ea typeface="Consolas"/>
              <a:cs typeface="Consolas"/>
              <a:sym typeface="Consolas"/>
            </a:endParaRPr>
          </a:p>
        </p:txBody>
      </p:sp>
      <p:sp>
        <p:nvSpPr>
          <p:cNvPr id="888" name="Google Shape;888;p112"/>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sp>
        <p:nvSpPr>
          <p:cNvPr id="893" name="Google Shape;893;p113"/>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4" name="Google Shape;894;p113"/>
          <p:cNvPicPr preferRelativeResize="0"/>
          <p:nvPr/>
        </p:nvPicPr>
        <p:blipFill rotWithShape="1">
          <a:blip r:embed="rId3">
            <a:alphaModFix/>
          </a:blip>
          <a:srcRect b="0" l="0" r="0" t="0"/>
          <a:stretch/>
        </p:blipFill>
        <p:spPr>
          <a:xfrm>
            <a:off x="530225" y="517524"/>
            <a:ext cx="3023006" cy="568325"/>
          </a:xfrm>
          <a:prstGeom prst="rect">
            <a:avLst/>
          </a:prstGeom>
          <a:noFill/>
          <a:ln>
            <a:noFill/>
          </a:ln>
        </p:spPr>
      </p:pic>
      <p:pic>
        <p:nvPicPr>
          <p:cNvPr id="895" name="Google Shape;895;p113"/>
          <p:cNvPicPr preferRelativeResize="0"/>
          <p:nvPr/>
        </p:nvPicPr>
        <p:blipFill rotWithShape="1">
          <a:blip r:embed="rId4">
            <a:alphaModFix/>
          </a:blip>
          <a:srcRect b="19057" l="0" r="8740" t="0"/>
          <a:stretch/>
        </p:blipFill>
        <p:spPr>
          <a:xfrm>
            <a:off x="3893169" y="1324620"/>
            <a:ext cx="5250831" cy="3818880"/>
          </a:xfrm>
          <a:prstGeom prst="rect">
            <a:avLst/>
          </a:prstGeom>
          <a:noFill/>
          <a:ln>
            <a:noFill/>
          </a:ln>
        </p:spPr>
      </p:pic>
      <p:sp>
        <p:nvSpPr>
          <p:cNvPr id="896" name="Google Shape;896;p113"/>
          <p:cNvSpPr txBox="1"/>
          <p:nvPr/>
        </p:nvSpPr>
        <p:spPr>
          <a:xfrm>
            <a:off x="587273" y="1227288"/>
            <a:ext cx="4540716" cy="49858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3F3F3F"/>
              </a:buClr>
              <a:buSzPts val="1800"/>
              <a:buFont typeface="Arial"/>
              <a:buNone/>
            </a:pPr>
            <a:r>
              <a:rPr lang="en-US" sz="1800">
                <a:solidFill>
                  <a:srgbClr val="3F3F3F"/>
                </a:solidFill>
                <a:latin typeface="Arial"/>
                <a:ea typeface="Arial"/>
                <a:cs typeface="Arial"/>
                <a:sym typeface="Arial"/>
              </a:rPr>
              <a:t>Thank you</a:t>
            </a:r>
            <a:endParaRPr/>
          </a:p>
        </p:txBody>
      </p:sp>
      <p:sp>
        <p:nvSpPr>
          <p:cNvPr id="897" name="Google Shape;897;p113"/>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Google Shape;902;p114"/>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3" name="Google Shape;903;p114"/>
          <p:cNvPicPr preferRelativeResize="0"/>
          <p:nvPr/>
        </p:nvPicPr>
        <p:blipFill rotWithShape="1">
          <a:blip r:embed="rId3">
            <a:alphaModFix/>
          </a:blip>
          <a:srcRect b="0" l="0" r="0" t="0"/>
          <a:stretch/>
        </p:blipFill>
        <p:spPr>
          <a:xfrm>
            <a:off x="530225" y="517524"/>
            <a:ext cx="3023005" cy="568325"/>
          </a:xfrm>
          <a:prstGeom prst="rect">
            <a:avLst/>
          </a:prstGeom>
          <a:noFill/>
          <a:ln>
            <a:noFill/>
          </a:ln>
        </p:spPr>
      </p:pic>
      <p:pic>
        <p:nvPicPr>
          <p:cNvPr id="904" name="Google Shape;904;p114"/>
          <p:cNvPicPr preferRelativeResize="0"/>
          <p:nvPr/>
        </p:nvPicPr>
        <p:blipFill rotWithShape="1">
          <a:blip r:embed="rId4">
            <a:alphaModFix/>
          </a:blip>
          <a:srcRect b="19061" l="0" r="8742" t="0"/>
          <a:stretch/>
        </p:blipFill>
        <p:spPr>
          <a:xfrm>
            <a:off x="3893169" y="1324620"/>
            <a:ext cx="5250830" cy="3818879"/>
          </a:xfrm>
          <a:prstGeom prst="rect">
            <a:avLst/>
          </a:prstGeom>
          <a:noFill/>
          <a:ln>
            <a:noFill/>
          </a:ln>
        </p:spPr>
      </p:pic>
      <p:sp>
        <p:nvSpPr>
          <p:cNvPr id="905" name="Google Shape;905;p114"/>
          <p:cNvSpPr txBox="1"/>
          <p:nvPr/>
        </p:nvSpPr>
        <p:spPr>
          <a:xfrm>
            <a:off x="514703" y="1183746"/>
            <a:ext cx="4540800" cy="900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800"/>
              <a:buFont typeface="Arial"/>
              <a:buNone/>
            </a:pPr>
            <a:r>
              <a:rPr lang="en-US" sz="1800">
                <a:solidFill>
                  <a:srgbClr val="6C6C6C"/>
                </a:solidFill>
              </a:rPr>
              <a:t>SQL-Powered Excel</a:t>
            </a:r>
            <a:endParaRPr/>
          </a:p>
        </p:txBody>
      </p:sp>
      <p:sp>
        <p:nvSpPr>
          <p:cNvPr id="906" name="Google Shape;906;p114"/>
          <p:cNvSpPr txBox="1"/>
          <p:nvPr/>
        </p:nvSpPr>
        <p:spPr>
          <a:xfrm>
            <a:off x="514703" y="4512235"/>
            <a:ext cx="3264000" cy="2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200"/>
              <a:buFont typeface="Arial"/>
              <a:buNone/>
            </a:pPr>
            <a:r>
              <a:rPr b="0" i="0" lang="en-US" sz="1200" u="none" cap="none" strike="noStrike">
                <a:solidFill>
                  <a:srgbClr val="6C6C6C"/>
                </a:solidFill>
                <a:latin typeface="Arial"/>
                <a:ea typeface="Arial"/>
                <a:cs typeface="Arial"/>
                <a:sym typeface="Arial"/>
              </a:rPr>
              <a:t>Month/Year</a:t>
            </a:r>
            <a:endParaRPr/>
          </a:p>
        </p:txBody>
      </p:sp>
      <p:sp>
        <p:nvSpPr>
          <p:cNvPr id="907" name="Google Shape;907;p114"/>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1" name="Shape 911"/>
        <p:cNvGrpSpPr/>
        <p:nvPr/>
      </p:nvGrpSpPr>
      <p:grpSpPr>
        <a:xfrm>
          <a:off x="0" y="0"/>
          <a:ext cx="0" cy="0"/>
          <a:chOff x="0" y="0"/>
          <a:chExt cx="0" cy="0"/>
        </a:xfrm>
      </p:grpSpPr>
      <p:sp>
        <p:nvSpPr>
          <p:cNvPr id="912" name="Google Shape;912;p115"/>
          <p:cNvSpPr/>
          <p:nvPr/>
        </p:nvSpPr>
        <p:spPr>
          <a:xfrm>
            <a:off x="0" y="-8900"/>
            <a:ext cx="9144000" cy="5143500"/>
          </a:xfrm>
          <a:prstGeom prst="rect">
            <a:avLst/>
          </a:prstGeom>
          <a:solidFill>
            <a:srgbClr val="D3002D"/>
          </a:solidFill>
          <a:ln cap="flat" cmpd="sng" w="9525">
            <a:solidFill>
              <a:srgbClr val="D300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15"/>
          <p:cNvSpPr txBox="1"/>
          <p:nvPr/>
        </p:nvSpPr>
        <p:spPr>
          <a:xfrm>
            <a:off x="557756" y="1149437"/>
            <a:ext cx="7145100" cy="11523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None/>
            </a:pPr>
            <a:r>
              <a:rPr b="1" lang="en-US" sz="4000">
                <a:solidFill>
                  <a:srgbClr val="FFFFFF"/>
                </a:solidFill>
              </a:rPr>
              <a:t>From </a:t>
            </a:r>
            <a:r>
              <a:rPr b="1" lang="en-US" sz="4000">
                <a:solidFill>
                  <a:srgbClr val="FFFFFF"/>
                </a:solidFill>
                <a:latin typeface="Consolas"/>
                <a:ea typeface="Consolas"/>
                <a:cs typeface="Consolas"/>
                <a:sym typeface="Consolas"/>
              </a:rPr>
              <a:t>That’s hard in Excel</a:t>
            </a:r>
            <a:r>
              <a:rPr b="1" lang="en-US" sz="4000">
                <a:solidFill>
                  <a:srgbClr val="FFFFFF"/>
                </a:solidFill>
              </a:rPr>
              <a:t> to </a:t>
            </a:r>
            <a:r>
              <a:rPr b="1" lang="en-US" sz="4000">
                <a:solidFill>
                  <a:srgbClr val="FFFFFF"/>
                </a:solidFill>
                <a:latin typeface="Consolas"/>
                <a:ea typeface="Consolas"/>
                <a:cs typeface="Consolas"/>
                <a:sym typeface="Consolas"/>
              </a:rPr>
              <a:t>That’s Easy in SQL</a:t>
            </a:r>
            <a:endParaRPr b="1" sz="4000">
              <a:solidFill>
                <a:srgbClr val="FFFFFF"/>
              </a:solidFill>
            </a:endParaRPr>
          </a:p>
        </p:txBody>
      </p:sp>
      <p:sp>
        <p:nvSpPr>
          <p:cNvPr id="914" name="Google Shape;914;p115"/>
          <p:cNvSpPr txBox="1"/>
          <p:nvPr/>
        </p:nvSpPr>
        <p:spPr>
          <a:xfrm>
            <a:off x="557756" y="2301589"/>
            <a:ext cx="7145100" cy="1453500"/>
          </a:xfrm>
          <a:prstGeom prst="rect">
            <a:avLst/>
          </a:prstGeom>
          <a:noFill/>
          <a:ln>
            <a:noFill/>
          </a:ln>
        </p:spPr>
        <p:txBody>
          <a:bodyPr anchorCtr="0" anchor="t" bIns="45700" lIns="0" spcFirstLastPara="1" rIns="91425" wrap="square" tIns="45700">
            <a:noAutofit/>
          </a:bodyPr>
          <a:lstStyle/>
          <a:p>
            <a:pPr indent="0" lvl="0" marL="0" rtl="0" algn="l">
              <a:spcBef>
                <a:spcPts val="480"/>
              </a:spcBef>
              <a:spcAft>
                <a:spcPts val="0"/>
              </a:spcAft>
              <a:buNone/>
            </a:pPr>
            <a:r>
              <a:t/>
            </a:r>
            <a:endParaRPr sz="2400">
              <a:solidFill>
                <a:srgbClr val="FFFFF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Google Shape;919;p116"/>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Demo: </a:t>
            </a:r>
            <a:r>
              <a:rPr b="1" lang="en-US" sz="2600">
                <a:latin typeface="Consolas"/>
                <a:ea typeface="Consolas"/>
                <a:cs typeface="Consolas"/>
                <a:sym typeface="Consolas"/>
              </a:rPr>
              <a:t>hard-in-excel-easy-in-sql</a:t>
            </a:r>
            <a:r>
              <a:rPr b="1" lang="en-US" sz="2600">
                <a:latin typeface="Consolas"/>
                <a:ea typeface="Consolas"/>
                <a:cs typeface="Consolas"/>
                <a:sym typeface="Consolas"/>
              </a:rPr>
              <a:t>.xlsx</a:t>
            </a:r>
            <a:endParaRPr b="1" i="0" sz="2600" u="none" cap="none" strike="noStrike">
              <a:solidFill>
                <a:srgbClr val="000000"/>
              </a:solidFill>
              <a:latin typeface="Consolas"/>
              <a:ea typeface="Consolas"/>
              <a:cs typeface="Consolas"/>
              <a:sym typeface="Consolas"/>
            </a:endParaRPr>
          </a:p>
        </p:txBody>
      </p:sp>
      <p:sp>
        <p:nvSpPr>
          <p:cNvPr id="920" name="Google Shape;920;p116"/>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Google Shape;925;p117"/>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Demo: </a:t>
            </a:r>
            <a:r>
              <a:rPr b="1" lang="en-US" sz="2600">
                <a:latin typeface="Consolas"/>
                <a:ea typeface="Consolas"/>
                <a:cs typeface="Consolas"/>
                <a:sym typeface="Consolas"/>
              </a:rPr>
              <a:t>hard-in-excel-easy-in-sql-demo.sql</a:t>
            </a:r>
            <a:endParaRPr b="1" i="0" sz="2600" u="none" cap="none" strike="noStrike">
              <a:solidFill>
                <a:srgbClr val="000000"/>
              </a:solidFill>
              <a:latin typeface="Consolas"/>
              <a:ea typeface="Consolas"/>
              <a:cs typeface="Consolas"/>
              <a:sym typeface="Consolas"/>
            </a:endParaRPr>
          </a:p>
        </p:txBody>
      </p:sp>
      <p:sp>
        <p:nvSpPr>
          <p:cNvPr id="926" name="Google Shape;926;p117"/>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sp>
        <p:nvSpPr>
          <p:cNvPr id="931" name="Google Shape;931;p118"/>
          <p:cNvSpPr/>
          <p:nvPr/>
        </p:nvSpPr>
        <p:spPr>
          <a:xfrm>
            <a:off x="550775" y="1251325"/>
            <a:ext cx="7179900" cy="2219100"/>
          </a:xfrm>
          <a:prstGeom prst="rect">
            <a:avLst/>
          </a:prstGeom>
          <a:solidFill>
            <a:srgbClr val="D3002D"/>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2"/>
              </a:buClr>
              <a:buSzPts val="1100"/>
              <a:buFont typeface="Arial"/>
              <a:buNone/>
            </a:pPr>
            <a:r>
              <a:rPr b="1" lang="en-US" sz="2100">
                <a:solidFill>
                  <a:srgbClr val="FFFFFF"/>
                </a:solidFill>
                <a:latin typeface="Consolas"/>
                <a:ea typeface="Consolas"/>
                <a:cs typeface="Consolas"/>
                <a:sym typeface="Consolas"/>
              </a:rPr>
              <a:t>CASE</a:t>
            </a:r>
            <a:endParaRPr b="1" sz="2100">
              <a:solidFill>
                <a:srgbClr val="FFFFFF"/>
              </a:solidFill>
              <a:latin typeface="Consolas"/>
              <a:ea typeface="Consolas"/>
              <a:cs typeface="Consolas"/>
              <a:sym typeface="Consolas"/>
            </a:endParaRPr>
          </a:p>
          <a:p>
            <a:pPr indent="0" lvl="0" marL="457200" rtl="0" algn="l">
              <a:lnSpc>
                <a:spcPct val="115000"/>
              </a:lnSpc>
              <a:spcBef>
                <a:spcPts val="0"/>
              </a:spcBef>
              <a:spcAft>
                <a:spcPts val="0"/>
              </a:spcAft>
              <a:buClr>
                <a:schemeClr val="dk2"/>
              </a:buClr>
              <a:buSzPts val="1100"/>
              <a:buFont typeface="Arial"/>
              <a:buNone/>
            </a:pPr>
            <a:r>
              <a:rPr b="1" lang="en-US" sz="2100">
                <a:solidFill>
                  <a:srgbClr val="FFFFFF"/>
                </a:solidFill>
                <a:latin typeface="Consolas"/>
                <a:ea typeface="Consolas"/>
                <a:cs typeface="Consolas"/>
                <a:sym typeface="Consolas"/>
              </a:rPr>
              <a:t>WHEN condition THEN result-expression</a:t>
            </a:r>
            <a:endParaRPr b="1" sz="2100">
              <a:solidFill>
                <a:srgbClr val="FFFFFF"/>
              </a:solidFill>
              <a:latin typeface="Consolas"/>
              <a:ea typeface="Consolas"/>
              <a:cs typeface="Consolas"/>
              <a:sym typeface="Consolas"/>
            </a:endParaRPr>
          </a:p>
          <a:p>
            <a:pPr indent="0" lvl="0" marL="457200" rtl="0" algn="l">
              <a:lnSpc>
                <a:spcPct val="115000"/>
              </a:lnSpc>
              <a:spcBef>
                <a:spcPts val="0"/>
              </a:spcBef>
              <a:spcAft>
                <a:spcPts val="0"/>
              </a:spcAft>
              <a:buClr>
                <a:schemeClr val="dk2"/>
              </a:buClr>
              <a:buSzPts val="1100"/>
              <a:buFont typeface="Arial"/>
              <a:buNone/>
            </a:pPr>
            <a:r>
              <a:rPr b="1" lang="en-US" sz="2100">
                <a:solidFill>
                  <a:srgbClr val="FFFFFF"/>
                </a:solidFill>
                <a:latin typeface="Consolas"/>
                <a:ea typeface="Consolas"/>
                <a:cs typeface="Consolas"/>
                <a:sym typeface="Consolas"/>
              </a:rPr>
              <a:t>WHEN condition THEN result-expression ...</a:t>
            </a:r>
            <a:endParaRPr b="1" sz="2100">
              <a:solidFill>
                <a:srgbClr val="FFFFFF"/>
              </a:solidFill>
              <a:latin typeface="Consolas"/>
              <a:ea typeface="Consolas"/>
              <a:cs typeface="Consolas"/>
              <a:sym typeface="Consolas"/>
            </a:endParaRPr>
          </a:p>
          <a:p>
            <a:pPr indent="0" lvl="0" marL="0" rtl="0" algn="l">
              <a:lnSpc>
                <a:spcPct val="115000"/>
              </a:lnSpc>
              <a:spcBef>
                <a:spcPts val="0"/>
              </a:spcBef>
              <a:spcAft>
                <a:spcPts val="0"/>
              </a:spcAft>
              <a:buClr>
                <a:schemeClr val="dk2"/>
              </a:buClr>
              <a:buSzPts val="1100"/>
              <a:buFont typeface="Arial"/>
              <a:buNone/>
            </a:pPr>
            <a:r>
              <a:rPr b="1" lang="en-US" sz="2100">
                <a:solidFill>
                  <a:srgbClr val="FFFFFF"/>
                </a:solidFill>
                <a:latin typeface="Consolas"/>
                <a:ea typeface="Consolas"/>
                <a:cs typeface="Consolas"/>
                <a:sym typeface="Consolas"/>
              </a:rPr>
              <a:t>ELSE result-expression</a:t>
            </a:r>
            <a:endParaRPr b="1" sz="2100">
              <a:solidFill>
                <a:srgbClr val="FFFFFF"/>
              </a:solidFill>
              <a:latin typeface="Consolas"/>
              <a:ea typeface="Consolas"/>
              <a:cs typeface="Consolas"/>
              <a:sym typeface="Consolas"/>
            </a:endParaRPr>
          </a:p>
          <a:p>
            <a:pPr indent="0" lvl="0" marL="0" rtl="0" algn="l">
              <a:lnSpc>
                <a:spcPct val="115000"/>
              </a:lnSpc>
              <a:spcBef>
                <a:spcPts val="0"/>
              </a:spcBef>
              <a:spcAft>
                <a:spcPts val="0"/>
              </a:spcAft>
              <a:buClr>
                <a:schemeClr val="dk2"/>
              </a:buClr>
              <a:buSzPts val="1100"/>
              <a:buFont typeface="Arial"/>
              <a:buNone/>
            </a:pPr>
            <a:r>
              <a:rPr b="1" lang="en-US" sz="2100">
                <a:solidFill>
                  <a:srgbClr val="FFFFFF"/>
                </a:solidFill>
                <a:latin typeface="Consolas"/>
                <a:ea typeface="Consolas"/>
                <a:cs typeface="Consolas"/>
                <a:sym typeface="Consolas"/>
              </a:rPr>
              <a:t>END AS alias</a:t>
            </a:r>
            <a:endParaRPr b="1" sz="1350">
              <a:solidFill>
                <a:srgbClr val="FFFFFF"/>
              </a:solidFill>
            </a:endParaRPr>
          </a:p>
        </p:txBody>
      </p:sp>
      <p:sp>
        <p:nvSpPr>
          <p:cNvPr id="932" name="Google Shape;932;p118"/>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latin typeface="Consolas"/>
                <a:ea typeface="Consolas"/>
                <a:cs typeface="Consolas"/>
                <a:sym typeface="Consolas"/>
              </a:rPr>
              <a:t>CASE </a:t>
            </a:r>
            <a:r>
              <a:rPr b="1" lang="en-US" sz="2600"/>
              <a:t>expressions</a:t>
            </a:r>
            <a:endParaRPr b="1" i="0" sz="2600" u="none" cap="none" strike="noStrike">
              <a:solidFill>
                <a:srgbClr val="000000"/>
              </a:solidFill>
              <a:latin typeface="Consolas"/>
              <a:ea typeface="Consolas"/>
              <a:cs typeface="Consolas"/>
              <a:sym typeface="Consolas"/>
            </a:endParaRPr>
          </a:p>
        </p:txBody>
      </p:sp>
      <p:sp>
        <p:nvSpPr>
          <p:cNvPr id="933" name="Google Shape;933;p118"/>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Google Shape;938;p119"/>
          <p:cNvSpPr/>
          <p:nvPr/>
        </p:nvSpPr>
        <p:spPr>
          <a:xfrm>
            <a:off x="550775" y="1251325"/>
            <a:ext cx="4374600" cy="2483400"/>
          </a:xfrm>
          <a:prstGeom prst="rect">
            <a:avLst/>
          </a:prstGeom>
          <a:solidFill>
            <a:srgbClr val="D3002D"/>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100"/>
              <a:buNone/>
            </a:pPr>
            <a:r>
              <a:t/>
            </a:r>
            <a:endParaRPr b="1" sz="2100">
              <a:solidFill>
                <a:srgbClr val="FFFFFF"/>
              </a:solidFill>
              <a:latin typeface="Consolas"/>
              <a:ea typeface="Consolas"/>
              <a:cs typeface="Consolas"/>
              <a:sym typeface="Consolas"/>
            </a:endParaRPr>
          </a:p>
          <a:p>
            <a:pPr indent="0" lvl="0" marL="0" rtl="0" algn="l">
              <a:lnSpc>
                <a:spcPct val="115000"/>
              </a:lnSpc>
              <a:spcBef>
                <a:spcPts val="0"/>
              </a:spcBef>
              <a:spcAft>
                <a:spcPts val="0"/>
              </a:spcAft>
              <a:buSzPts val="1100"/>
              <a:buNone/>
            </a:pPr>
            <a:r>
              <a:rPr b="1" lang="en-US" sz="2100">
                <a:solidFill>
                  <a:srgbClr val="FFFFFF"/>
                </a:solidFill>
                <a:latin typeface="Consolas"/>
                <a:ea typeface="Consolas"/>
                <a:cs typeface="Consolas"/>
                <a:sym typeface="Consolas"/>
              </a:rPr>
              <a:t>SELECT fields</a:t>
            </a:r>
            <a:endParaRPr b="1" sz="2100">
              <a:solidFill>
                <a:srgbClr val="FFFFFF"/>
              </a:solidFill>
              <a:latin typeface="Consolas"/>
              <a:ea typeface="Consolas"/>
              <a:cs typeface="Consolas"/>
              <a:sym typeface="Consolas"/>
            </a:endParaRPr>
          </a:p>
          <a:p>
            <a:pPr indent="0" lvl="0" marL="0" rtl="0" algn="l">
              <a:lnSpc>
                <a:spcPct val="115000"/>
              </a:lnSpc>
              <a:spcBef>
                <a:spcPts val="0"/>
              </a:spcBef>
              <a:spcAft>
                <a:spcPts val="0"/>
              </a:spcAft>
              <a:buSzPts val="1100"/>
              <a:buNone/>
            </a:pPr>
            <a:r>
              <a:rPr b="1" lang="en-US" sz="2100">
                <a:solidFill>
                  <a:srgbClr val="FFFFFF"/>
                </a:solidFill>
                <a:latin typeface="Consolas"/>
                <a:ea typeface="Consolas"/>
                <a:cs typeface="Consolas"/>
                <a:sym typeface="Consolas"/>
              </a:rPr>
              <a:t>FROM table</a:t>
            </a:r>
            <a:endParaRPr b="1" sz="2100">
              <a:solidFill>
                <a:srgbClr val="FFFFFF"/>
              </a:solidFill>
              <a:latin typeface="Consolas"/>
              <a:ea typeface="Consolas"/>
              <a:cs typeface="Consolas"/>
              <a:sym typeface="Consolas"/>
            </a:endParaRPr>
          </a:p>
          <a:p>
            <a:pPr indent="0" lvl="0" marL="0" rtl="0" algn="l">
              <a:lnSpc>
                <a:spcPct val="115000"/>
              </a:lnSpc>
              <a:spcBef>
                <a:spcPts val="0"/>
              </a:spcBef>
              <a:spcAft>
                <a:spcPts val="0"/>
              </a:spcAft>
              <a:buSzPts val="1100"/>
              <a:buNone/>
            </a:pPr>
            <a:r>
              <a:rPr b="1" lang="en-US" sz="2100">
                <a:solidFill>
                  <a:srgbClr val="FFFFFF"/>
                </a:solidFill>
                <a:latin typeface="Consolas"/>
                <a:ea typeface="Consolas"/>
                <a:cs typeface="Consolas"/>
                <a:sym typeface="Consolas"/>
              </a:rPr>
              <a:t>WHERE operator</a:t>
            </a:r>
            <a:endParaRPr b="1" sz="2100">
              <a:solidFill>
                <a:srgbClr val="FFFFFF"/>
              </a:solidFill>
              <a:latin typeface="Consolas"/>
              <a:ea typeface="Consolas"/>
              <a:cs typeface="Consolas"/>
              <a:sym typeface="Consolas"/>
            </a:endParaRPr>
          </a:p>
          <a:p>
            <a:pPr indent="0" lvl="0" marL="0" rtl="0" algn="l">
              <a:lnSpc>
                <a:spcPct val="115000"/>
              </a:lnSpc>
              <a:spcBef>
                <a:spcPts val="0"/>
              </a:spcBef>
              <a:spcAft>
                <a:spcPts val="0"/>
              </a:spcAft>
              <a:buSzPts val="1100"/>
              <a:buNone/>
            </a:pPr>
            <a:r>
              <a:rPr b="1" lang="en-US" sz="2100">
                <a:solidFill>
                  <a:srgbClr val="FFFFFF"/>
                </a:solidFill>
                <a:latin typeface="Consolas"/>
                <a:ea typeface="Consolas"/>
                <a:cs typeface="Consolas"/>
                <a:sym typeface="Consolas"/>
              </a:rPr>
              <a:t>-- Subquery</a:t>
            </a:r>
            <a:endParaRPr b="1" sz="2100">
              <a:solidFill>
                <a:srgbClr val="FFFFFF"/>
              </a:solidFill>
              <a:latin typeface="Consolas"/>
              <a:ea typeface="Consolas"/>
              <a:cs typeface="Consolas"/>
              <a:sym typeface="Consolas"/>
            </a:endParaRPr>
          </a:p>
          <a:p>
            <a:pPr indent="0" lvl="0" marL="0" rtl="0" algn="l">
              <a:lnSpc>
                <a:spcPct val="115000"/>
              </a:lnSpc>
              <a:spcBef>
                <a:spcPts val="0"/>
              </a:spcBef>
              <a:spcAft>
                <a:spcPts val="0"/>
              </a:spcAft>
              <a:buSzPts val="1100"/>
              <a:buNone/>
            </a:pPr>
            <a:r>
              <a:rPr b="1" lang="en-US" sz="2100">
                <a:solidFill>
                  <a:srgbClr val="FFFFFF"/>
                </a:solidFill>
                <a:latin typeface="Consolas"/>
                <a:ea typeface="Consolas"/>
                <a:cs typeface="Consolas"/>
                <a:sym typeface="Consolas"/>
              </a:rPr>
              <a:t>	(SELECT fields</a:t>
            </a:r>
            <a:endParaRPr b="1" sz="2100">
              <a:solidFill>
                <a:srgbClr val="FFFFFF"/>
              </a:solidFill>
              <a:latin typeface="Consolas"/>
              <a:ea typeface="Consolas"/>
              <a:cs typeface="Consolas"/>
              <a:sym typeface="Consolas"/>
            </a:endParaRPr>
          </a:p>
          <a:p>
            <a:pPr indent="0" lvl="0" marL="0" rtl="0" algn="l">
              <a:lnSpc>
                <a:spcPct val="115000"/>
              </a:lnSpc>
              <a:spcBef>
                <a:spcPts val="0"/>
              </a:spcBef>
              <a:spcAft>
                <a:spcPts val="0"/>
              </a:spcAft>
              <a:buSzPts val="1100"/>
              <a:buNone/>
            </a:pPr>
            <a:r>
              <a:rPr b="1" lang="en-US" sz="2100">
                <a:solidFill>
                  <a:srgbClr val="FFFFFF"/>
                </a:solidFill>
                <a:latin typeface="Consolas"/>
                <a:ea typeface="Consolas"/>
                <a:cs typeface="Consolas"/>
                <a:sym typeface="Consolas"/>
              </a:rPr>
              <a:t>	FROM table);</a:t>
            </a:r>
            <a:endParaRPr b="1" sz="2100">
              <a:solidFill>
                <a:srgbClr val="FFFFFF"/>
              </a:solidFill>
              <a:latin typeface="Consolas"/>
              <a:ea typeface="Consolas"/>
              <a:cs typeface="Consolas"/>
              <a:sym typeface="Consolas"/>
            </a:endParaRPr>
          </a:p>
          <a:p>
            <a:pPr indent="0" lvl="0" marL="0" rtl="0" algn="l">
              <a:lnSpc>
                <a:spcPct val="115000"/>
              </a:lnSpc>
              <a:spcBef>
                <a:spcPts val="0"/>
              </a:spcBef>
              <a:spcAft>
                <a:spcPts val="0"/>
              </a:spcAft>
              <a:buSzPts val="1100"/>
              <a:buNone/>
            </a:pPr>
            <a:r>
              <a:t/>
            </a:r>
            <a:endParaRPr b="1" sz="2100">
              <a:solidFill>
                <a:srgbClr val="FFFFFF"/>
              </a:solidFill>
              <a:latin typeface="Consolas"/>
              <a:ea typeface="Consolas"/>
              <a:cs typeface="Consolas"/>
              <a:sym typeface="Consolas"/>
            </a:endParaRPr>
          </a:p>
        </p:txBody>
      </p:sp>
      <p:sp>
        <p:nvSpPr>
          <p:cNvPr id="939" name="Google Shape;939;p119"/>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Subqueries as a condition: </a:t>
            </a:r>
            <a:r>
              <a:rPr b="1" lang="en-US" sz="2600">
                <a:latin typeface="Consolas"/>
                <a:ea typeface="Consolas"/>
                <a:cs typeface="Consolas"/>
                <a:sym typeface="Consolas"/>
              </a:rPr>
              <a:t>WHERE</a:t>
            </a:r>
            <a:endParaRPr b="1" i="0" sz="2600" u="none" cap="none" strike="noStrike">
              <a:solidFill>
                <a:srgbClr val="000000"/>
              </a:solidFill>
              <a:latin typeface="Consolas"/>
              <a:ea typeface="Consolas"/>
              <a:cs typeface="Consolas"/>
              <a:sym typeface="Consolas"/>
            </a:endParaRPr>
          </a:p>
        </p:txBody>
      </p:sp>
      <p:sp>
        <p:nvSpPr>
          <p:cNvPr id="940" name="Google Shape;940;p119"/>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120"/>
          <p:cNvSpPr/>
          <p:nvPr/>
        </p:nvSpPr>
        <p:spPr>
          <a:xfrm>
            <a:off x="550775" y="1251325"/>
            <a:ext cx="6650100" cy="2971800"/>
          </a:xfrm>
          <a:prstGeom prst="rect">
            <a:avLst/>
          </a:prstGeom>
          <a:solidFill>
            <a:srgbClr val="D3002D"/>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100"/>
              <a:buNone/>
            </a:pPr>
            <a:r>
              <a:t/>
            </a:r>
            <a:endParaRPr b="1" sz="2100">
              <a:solidFill>
                <a:srgbClr val="FFFFFF"/>
              </a:solidFill>
              <a:latin typeface="Consolas"/>
              <a:ea typeface="Consolas"/>
              <a:cs typeface="Consolas"/>
              <a:sym typeface="Consolas"/>
            </a:endParaRPr>
          </a:p>
          <a:p>
            <a:pPr indent="0" lvl="0" marL="0" rtl="0" algn="l">
              <a:lnSpc>
                <a:spcPct val="115000"/>
              </a:lnSpc>
              <a:spcBef>
                <a:spcPts val="0"/>
              </a:spcBef>
              <a:spcAft>
                <a:spcPts val="0"/>
              </a:spcAft>
              <a:buSzPts val="1100"/>
              <a:buNone/>
            </a:pPr>
            <a:r>
              <a:rPr b="1" lang="en-US" sz="2100">
                <a:solidFill>
                  <a:srgbClr val="FFFFFF"/>
                </a:solidFill>
                <a:latin typeface="Consolas"/>
                <a:ea typeface="Consolas"/>
                <a:cs typeface="Consolas"/>
                <a:sym typeface="Consolas"/>
              </a:rPr>
              <a:t>WITH</a:t>
            </a:r>
            <a:endParaRPr b="1" sz="2100">
              <a:solidFill>
                <a:srgbClr val="FFFFFF"/>
              </a:solidFill>
              <a:latin typeface="Consolas"/>
              <a:ea typeface="Consolas"/>
              <a:cs typeface="Consolas"/>
              <a:sym typeface="Consolas"/>
            </a:endParaRPr>
          </a:p>
          <a:p>
            <a:pPr indent="0" lvl="0" marL="0" rtl="0" algn="l">
              <a:lnSpc>
                <a:spcPct val="115000"/>
              </a:lnSpc>
              <a:spcBef>
                <a:spcPts val="0"/>
              </a:spcBef>
              <a:spcAft>
                <a:spcPts val="0"/>
              </a:spcAft>
              <a:buSzPts val="1100"/>
              <a:buNone/>
            </a:pPr>
            <a:r>
              <a:rPr b="1" lang="en-US" sz="2100">
                <a:solidFill>
                  <a:srgbClr val="FFFFFF"/>
                </a:solidFill>
                <a:latin typeface="Consolas"/>
                <a:ea typeface="Consolas"/>
                <a:cs typeface="Consolas"/>
                <a:sym typeface="Consolas"/>
              </a:rPr>
              <a:t>expression_name_1 AS</a:t>
            </a:r>
            <a:endParaRPr b="1" sz="2100">
              <a:solidFill>
                <a:srgbClr val="FFFFFF"/>
              </a:solidFill>
              <a:latin typeface="Consolas"/>
              <a:ea typeface="Consolas"/>
              <a:cs typeface="Consolas"/>
              <a:sym typeface="Consolas"/>
            </a:endParaRPr>
          </a:p>
          <a:p>
            <a:pPr indent="457200" lvl="0" marL="0" rtl="0" algn="l">
              <a:lnSpc>
                <a:spcPct val="115000"/>
              </a:lnSpc>
              <a:spcBef>
                <a:spcPts val="0"/>
              </a:spcBef>
              <a:spcAft>
                <a:spcPts val="0"/>
              </a:spcAft>
              <a:buSzPts val="1100"/>
              <a:buNone/>
            </a:pPr>
            <a:r>
              <a:rPr b="1" lang="en-US" sz="2100">
                <a:solidFill>
                  <a:srgbClr val="FFFFFF"/>
                </a:solidFill>
                <a:latin typeface="Consolas"/>
                <a:ea typeface="Consolas"/>
                <a:cs typeface="Consolas"/>
                <a:sym typeface="Consolas"/>
              </a:rPr>
              <a:t>(CTE query definition 1)</a:t>
            </a:r>
            <a:endParaRPr b="1" sz="2100">
              <a:solidFill>
                <a:srgbClr val="FFFFFF"/>
              </a:solidFill>
              <a:latin typeface="Consolas"/>
              <a:ea typeface="Consolas"/>
              <a:cs typeface="Consolas"/>
              <a:sym typeface="Consolas"/>
            </a:endParaRPr>
          </a:p>
          <a:p>
            <a:pPr indent="0" lvl="0" marL="0" rtl="0" algn="l">
              <a:lnSpc>
                <a:spcPct val="115000"/>
              </a:lnSpc>
              <a:spcBef>
                <a:spcPts val="0"/>
              </a:spcBef>
              <a:spcAft>
                <a:spcPts val="0"/>
              </a:spcAft>
              <a:buSzPts val="1100"/>
              <a:buNone/>
            </a:pPr>
            <a:r>
              <a:rPr b="1" lang="en-US" sz="2100">
                <a:solidFill>
                  <a:srgbClr val="FFFFFF"/>
                </a:solidFill>
                <a:latin typeface="Consolas"/>
                <a:ea typeface="Consolas"/>
                <a:cs typeface="Consolas"/>
                <a:sym typeface="Consolas"/>
              </a:rPr>
              <a:t>SELECT expression_A, expression_B, ...</a:t>
            </a:r>
            <a:endParaRPr b="1" sz="2100">
              <a:solidFill>
                <a:srgbClr val="FFFFFF"/>
              </a:solidFill>
              <a:latin typeface="Consolas"/>
              <a:ea typeface="Consolas"/>
              <a:cs typeface="Consolas"/>
              <a:sym typeface="Consolas"/>
            </a:endParaRPr>
          </a:p>
          <a:p>
            <a:pPr indent="0" lvl="0" marL="0" rtl="0" algn="l">
              <a:lnSpc>
                <a:spcPct val="115000"/>
              </a:lnSpc>
              <a:spcBef>
                <a:spcPts val="0"/>
              </a:spcBef>
              <a:spcAft>
                <a:spcPts val="0"/>
              </a:spcAft>
              <a:buSzPts val="1100"/>
              <a:buNone/>
            </a:pPr>
            <a:r>
              <a:rPr b="1" lang="en-US" sz="2100">
                <a:solidFill>
                  <a:srgbClr val="FFFFFF"/>
                </a:solidFill>
                <a:latin typeface="Consolas"/>
                <a:ea typeface="Consolas"/>
                <a:cs typeface="Consolas"/>
                <a:sym typeface="Consolas"/>
              </a:rPr>
              <a:t>FROM expression_name_1</a:t>
            </a:r>
            <a:endParaRPr b="1" sz="2100">
              <a:solidFill>
                <a:srgbClr val="FFFFFF"/>
              </a:solidFill>
              <a:latin typeface="Consolas"/>
              <a:ea typeface="Consolas"/>
              <a:cs typeface="Consolas"/>
              <a:sym typeface="Consolas"/>
            </a:endParaRPr>
          </a:p>
          <a:p>
            <a:pPr indent="0" lvl="0" marL="0" rtl="0" algn="l">
              <a:lnSpc>
                <a:spcPct val="115000"/>
              </a:lnSpc>
              <a:spcBef>
                <a:spcPts val="0"/>
              </a:spcBef>
              <a:spcAft>
                <a:spcPts val="0"/>
              </a:spcAft>
              <a:buSzPts val="1100"/>
              <a:buNone/>
            </a:pPr>
            <a:r>
              <a:t/>
            </a:r>
            <a:endParaRPr b="1" sz="2100">
              <a:solidFill>
                <a:srgbClr val="FFFFFF"/>
              </a:solidFill>
              <a:latin typeface="Consolas"/>
              <a:ea typeface="Consolas"/>
              <a:cs typeface="Consolas"/>
              <a:sym typeface="Consolas"/>
            </a:endParaRPr>
          </a:p>
          <a:p>
            <a:pPr indent="0" lvl="0" marL="0" rtl="0" algn="l">
              <a:lnSpc>
                <a:spcPct val="115000"/>
              </a:lnSpc>
              <a:spcBef>
                <a:spcPts val="0"/>
              </a:spcBef>
              <a:spcAft>
                <a:spcPts val="0"/>
              </a:spcAft>
              <a:buSzPts val="1100"/>
              <a:buNone/>
            </a:pPr>
            <a:r>
              <a:t/>
            </a:r>
            <a:endParaRPr b="1" sz="2100">
              <a:solidFill>
                <a:srgbClr val="FFFFFF"/>
              </a:solidFill>
              <a:latin typeface="Consolas"/>
              <a:ea typeface="Consolas"/>
              <a:cs typeface="Consolas"/>
              <a:sym typeface="Consolas"/>
            </a:endParaRPr>
          </a:p>
        </p:txBody>
      </p:sp>
      <p:sp>
        <p:nvSpPr>
          <p:cNvPr id="946" name="Google Shape;946;p120"/>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Common table expressions (CTEs): Expressions acting like tables</a:t>
            </a:r>
            <a:endParaRPr b="1" i="0" sz="2600" u="none" cap="none" strike="noStrike">
              <a:solidFill>
                <a:srgbClr val="000000"/>
              </a:solidFill>
              <a:latin typeface="Consolas"/>
              <a:ea typeface="Consolas"/>
              <a:cs typeface="Consolas"/>
              <a:sym typeface="Consolas"/>
            </a:endParaRPr>
          </a:p>
        </p:txBody>
      </p:sp>
      <p:sp>
        <p:nvSpPr>
          <p:cNvPr id="947" name="Google Shape;947;p120"/>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121"/>
          <p:cNvSpPr/>
          <p:nvPr/>
        </p:nvSpPr>
        <p:spPr>
          <a:xfrm>
            <a:off x="6489929" y="0"/>
            <a:ext cx="26541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953" name="Google Shape;953;p121"/>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954" name="Google Shape;954;p121"/>
          <p:cNvSpPr txBox="1"/>
          <p:nvPr/>
        </p:nvSpPr>
        <p:spPr>
          <a:xfrm>
            <a:off x="458606" y="-163398"/>
            <a:ext cx="3319500" cy="11523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n-US" sz="4000">
                <a:solidFill>
                  <a:schemeClr val="dk1"/>
                </a:solidFill>
              </a:rPr>
              <a:t>Drills</a:t>
            </a:r>
            <a:endParaRPr/>
          </a:p>
        </p:txBody>
      </p:sp>
      <p:sp>
        <p:nvSpPr>
          <p:cNvPr id="955" name="Google Shape;955;p121"/>
          <p:cNvSpPr txBox="1"/>
          <p:nvPr/>
        </p:nvSpPr>
        <p:spPr>
          <a:xfrm>
            <a:off x="458600" y="1078550"/>
            <a:ext cx="5913900" cy="1453500"/>
          </a:xfrm>
          <a:prstGeom prst="rect">
            <a:avLst/>
          </a:prstGeom>
          <a:noFill/>
          <a:ln>
            <a:noFill/>
          </a:ln>
        </p:spPr>
        <p:txBody>
          <a:bodyPr anchorCtr="0" anchor="t" bIns="45700" lIns="91425" spcFirstLastPara="1" rIns="91425" wrap="square" tIns="137150">
            <a:noAutofit/>
          </a:bodyPr>
          <a:lstStyle/>
          <a:p>
            <a:pPr indent="0" lvl="0" marL="0" marR="0" rtl="0" algn="l">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indent="-355600" lvl="0" marL="457200" marR="0" rtl="0" algn="l">
              <a:lnSpc>
                <a:spcPct val="115000"/>
              </a:lnSpc>
              <a:spcBef>
                <a:spcPts val="750"/>
              </a:spcBef>
              <a:spcAft>
                <a:spcPts val="0"/>
              </a:spcAft>
              <a:buClr>
                <a:schemeClr val="dk1"/>
              </a:buClr>
              <a:buSzPts val="2000"/>
              <a:buAutoNum type="arabicPeriod"/>
            </a:pPr>
            <a:r>
              <a:rPr lang="en-US" sz="2000">
                <a:solidFill>
                  <a:schemeClr val="dk1"/>
                </a:solidFill>
              </a:rPr>
              <a:t>What teams had more wins than the 2016 Chicago Cubs (teamID = </a:t>
            </a:r>
            <a:r>
              <a:rPr lang="en-US" sz="2000">
                <a:solidFill>
                  <a:schemeClr val="dk1"/>
                </a:solidFill>
                <a:latin typeface="Consolas"/>
                <a:ea typeface="Consolas"/>
                <a:cs typeface="Consolas"/>
                <a:sym typeface="Consolas"/>
              </a:rPr>
              <a:t>‘CHN’</a:t>
            </a:r>
            <a:r>
              <a:rPr lang="en-US" sz="2000">
                <a:solidFill>
                  <a:schemeClr val="dk1"/>
                </a:solidFill>
              </a:rPr>
              <a:t>)?</a:t>
            </a:r>
            <a:r>
              <a:rPr lang="en-US" sz="2000">
                <a:solidFill>
                  <a:schemeClr val="dk1"/>
                </a:solidFill>
              </a:rPr>
              <a:t> </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Create a field </a:t>
            </a:r>
            <a:r>
              <a:rPr lang="en-US" sz="2000">
                <a:solidFill>
                  <a:schemeClr val="dk1"/>
                </a:solidFill>
                <a:latin typeface="Consolas"/>
                <a:ea typeface="Consolas"/>
                <a:cs typeface="Consolas"/>
                <a:sym typeface="Consolas"/>
              </a:rPr>
              <a:t>Century </a:t>
            </a:r>
            <a:r>
              <a:rPr lang="en-US" sz="2000">
                <a:solidFill>
                  <a:schemeClr val="dk1"/>
                </a:solidFill>
              </a:rPr>
              <a:t>which marks records in the 19th Century as </a:t>
            </a:r>
            <a:r>
              <a:rPr lang="en-US" sz="2000">
                <a:solidFill>
                  <a:schemeClr val="dk1"/>
                </a:solidFill>
                <a:latin typeface="Consolas"/>
                <a:ea typeface="Consolas"/>
                <a:cs typeface="Consolas"/>
                <a:sym typeface="Consolas"/>
              </a:rPr>
              <a:t>19</a:t>
            </a:r>
            <a:r>
              <a:rPr lang="en-US" sz="2000">
                <a:solidFill>
                  <a:schemeClr val="dk1"/>
                </a:solidFill>
              </a:rPr>
              <a:t>, 20th as </a:t>
            </a:r>
            <a:r>
              <a:rPr lang="en-US" sz="2000">
                <a:solidFill>
                  <a:schemeClr val="dk1"/>
                </a:solidFill>
                <a:latin typeface="Consolas"/>
                <a:ea typeface="Consolas"/>
                <a:cs typeface="Consolas"/>
                <a:sym typeface="Consolas"/>
              </a:rPr>
              <a:t>20 </a:t>
            </a:r>
            <a:r>
              <a:rPr lang="en-US" sz="2000">
                <a:solidFill>
                  <a:schemeClr val="dk1"/>
                </a:solidFill>
              </a:rPr>
              <a:t>and 21st as </a:t>
            </a:r>
            <a:r>
              <a:rPr lang="en-US" sz="2000">
                <a:solidFill>
                  <a:schemeClr val="dk1"/>
                </a:solidFill>
                <a:latin typeface="Consolas"/>
                <a:ea typeface="Consolas"/>
                <a:cs typeface="Consolas"/>
                <a:sym typeface="Consolas"/>
              </a:rPr>
              <a:t>21</a:t>
            </a:r>
            <a:r>
              <a:rPr lang="en-US" sz="2000">
                <a:solidFill>
                  <a:schemeClr val="dk1"/>
                </a:solidFill>
              </a:rPr>
              <a:t>. </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Find the average season minimum attendance since 1990. </a:t>
            </a:r>
            <a:endParaRPr sz="2000">
              <a:solidFill>
                <a:schemeClr val="dk1"/>
              </a:solidFill>
            </a:endParaRPr>
          </a:p>
        </p:txBody>
      </p:sp>
      <p:sp>
        <p:nvSpPr>
          <p:cNvPr id="956" name="Google Shape;956;p121"/>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What is a spreadsheet and when would you use it?</a:t>
            </a:r>
            <a:endParaRPr b="1" i="0" sz="2600" u="none" cap="none" strike="noStrike">
              <a:solidFill>
                <a:srgbClr val="000000"/>
              </a:solidFill>
              <a:latin typeface="Arial"/>
              <a:ea typeface="Arial"/>
              <a:cs typeface="Arial"/>
              <a:sym typeface="Arial"/>
            </a:endParaRPr>
          </a:p>
        </p:txBody>
      </p:sp>
      <p:sp>
        <p:nvSpPr>
          <p:cNvPr id="92" name="Google Shape;92;p14"/>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rPr b="1" lang="en-US" sz="2600">
                <a:solidFill>
                  <a:srgbClr val="595959"/>
                </a:solidFill>
              </a:rPr>
              <a:t>Good for...</a:t>
            </a:r>
            <a:endParaRPr b="1" i="0" sz="2600" u="none" cap="none" strike="noStrike">
              <a:solidFill>
                <a:srgbClr val="595959"/>
              </a:solidFill>
              <a:latin typeface="Arial"/>
              <a:ea typeface="Arial"/>
              <a:cs typeface="Arial"/>
              <a:sym typeface="Arial"/>
            </a:endParaRPr>
          </a:p>
        </p:txBody>
      </p:sp>
      <p:sp>
        <p:nvSpPr>
          <p:cNvPr id="93" name="Google Shape;93;p14"/>
          <p:cNvSpPr txBox="1"/>
          <p:nvPr/>
        </p:nvSpPr>
        <p:spPr>
          <a:xfrm>
            <a:off x="398463" y="1643195"/>
            <a:ext cx="3942000" cy="29019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Entering/editing data</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Flexible data structuring</a:t>
            </a:r>
            <a:endParaRPr sz="2000">
              <a:solidFill>
                <a:srgbClr val="595959"/>
              </a:solidFill>
            </a:endParaRPr>
          </a:p>
          <a:p>
            <a:pPr indent="0" lvl="0" marL="457200" marR="0" rtl="0" algn="l">
              <a:lnSpc>
                <a:spcPct val="90000"/>
              </a:lnSpc>
              <a:spcBef>
                <a:spcPts val="0"/>
              </a:spcBef>
              <a:spcAft>
                <a:spcPts val="0"/>
              </a:spcAft>
              <a:buNone/>
            </a:pPr>
            <a:r>
              <a:t/>
            </a:r>
            <a:endParaRPr sz="2000">
              <a:solidFill>
                <a:srgbClr val="59595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0" st="0"/>
                                            </p:txEl>
                                          </p:spTgt>
                                        </p:tgtEl>
                                        <p:attrNameLst>
                                          <p:attrName>style.visibility</p:attrName>
                                        </p:attrNameLst>
                                      </p:cBhvr>
                                      <p:to>
                                        <p:strVal val="visible"/>
                                      </p:to>
                                    </p:set>
                                    <p:animEffect filter="fade" transition="in">
                                      <p:cBhvr>
                                        <p:cTn dur="1000"/>
                                        <p:tgtEl>
                                          <p:spTgt spid="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1" st="1"/>
                                            </p:txEl>
                                          </p:spTgt>
                                        </p:tgtEl>
                                        <p:attrNameLst>
                                          <p:attrName>style.visibility</p:attrName>
                                        </p:attrNameLst>
                                      </p:cBhvr>
                                      <p:to>
                                        <p:strVal val="visible"/>
                                      </p:to>
                                    </p:set>
                                    <p:animEffect filter="fade" transition="in">
                                      <p:cBhvr>
                                        <p:cTn dur="1000"/>
                                        <p:tgtEl>
                                          <p:spTgt spid="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2" st="2"/>
                                            </p:txEl>
                                          </p:spTgt>
                                        </p:tgtEl>
                                        <p:attrNameLst>
                                          <p:attrName>style.visibility</p:attrName>
                                        </p:attrNameLst>
                                      </p:cBhvr>
                                      <p:to>
                                        <p:strVal val="visible"/>
                                      </p:to>
                                    </p:set>
                                    <p:animEffect filter="fade" transition="in">
                                      <p:cBhvr>
                                        <p:cTn dur="1000"/>
                                        <p:tgtEl>
                                          <p:spTgt spid="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3" st="3"/>
                                            </p:txEl>
                                          </p:spTgt>
                                        </p:tgtEl>
                                        <p:attrNameLst>
                                          <p:attrName>style.visibility</p:attrName>
                                        </p:attrNameLst>
                                      </p:cBhvr>
                                      <p:to>
                                        <p:strVal val="visible"/>
                                      </p:to>
                                    </p:set>
                                    <p:animEffect filter="fade" transition="in">
                                      <p:cBhvr>
                                        <p:cTn dur="1000"/>
                                        <p:tgtEl>
                                          <p:spTgt spid="9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122"/>
          <p:cNvSpPr/>
          <p:nvPr/>
        </p:nvSpPr>
        <p:spPr>
          <a:xfrm>
            <a:off x="6489929" y="0"/>
            <a:ext cx="26541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962" name="Google Shape;962;p122"/>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963" name="Google Shape;963;p122"/>
          <p:cNvSpPr txBox="1"/>
          <p:nvPr/>
        </p:nvSpPr>
        <p:spPr>
          <a:xfrm>
            <a:off x="458606" y="-163398"/>
            <a:ext cx="3319500" cy="11523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n-US" sz="4000">
                <a:solidFill>
                  <a:schemeClr val="dk1"/>
                </a:solidFill>
              </a:rPr>
              <a:t>Drills</a:t>
            </a:r>
            <a:endParaRPr/>
          </a:p>
        </p:txBody>
      </p:sp>
      <p:sp>
        <p:nvSpPr>
          <p:cNvPr id="964" name="Google Shape;964;p122"/>
          <p:cNvSpPr txBox="1"/>
          <p:nvPr/>
        </p:nvSpPr>
        <p:spPr>
          <a:xfrm>
            <a:off x="458600" y="1078550"/>
            <a:ext cx="5913900" cy="1453500"/>
          </a:xfrm>
          <a:prstGeom prst="rect">
            <a:avLst/>
          </a:prstGeom>
          <a:noFill/>
          <a:ln>
            <a:noFill/>
          </a:ln>
        </p:spPr>
        <p:txBody>
          <a:bodyPr anchorCtr="0" anchor="t" bIns="45700" lIns="91425" spcFirstLastPara="1" rIns="91425" wrap="square" tIns="137150">
            <a:noAutofit/>
          </a:bodyPr>
          <a:lstStyle/>
          <a:p>
            <a:pPr indent="0" lvl="0" marL="0" marR="0" rtl="0" algn="l">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indent="-355600" lvl="0" marL="457200" marR="0" rtl="0" algn="l">
              <a:lnSpc>
                <a:spcPct val="115000"/>
              </a:lnSpc>
              <a:spcBef>
                <a:spcPts val="750"/>
              </a:spcBef>
              <a:spcAft>
                <a:spcPts val="0"/>
              </a:spcAft>
              <a:buClr>
                <a:schemeClr val="dk1"/>
              </a:buClr>
              <a:buSzPts val="2000"/>
              <a:buAutoNum type="arabicPeriod"/>
            </a:pPr>
            <a:r>
              <a:rPr lang="en-US" sz="2000">
                <a:solidFill>
                  <a:schemeClr val="dk1"/>
                </a:solidFill>
              </a:rPr>
              <a:t>What teams had more wins than the 2016 Chicago Cubs (teamID = </a:t>
            </a:r>
            <a:r>
              <a:rPr lang="en-US" sz="2000">
                <a:solidFill>
                  <a:schemeClr val="dk1"/>
                </a:solidFill>
                <a:latin typeface="Consolas"/>
                <a:ea typeface="Consolas"/>
                <a:cs typeface="Consolas"/>
                <a:sym typeface="Consolas"/>
              </a:rPr>
              <a:t>‘CHN’</a:t>
            </a:r>
            <a:r>
              <a:rPr lang="en-US" sz="2000">
                <a:solidFill>
                  <a:schemeClr val="dk1"/>
                </a:solidFill>
              </a:rPr>
              <a:t>)? </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Create a field </a:t>
            </a:r>
            <a:r>
              <a:rPr lang="en-US" sz="2000">
                <a:solidFill>
                  <a:schemeClr val="dk1"/>
                </a:solidFill>
                <a:latin typeface="Consolas"/>
                <a:ea typeface="Consolas"/>
                <a:cs typeface="Consolas"/>
                <a:sym typeface="Consolas"/>
              </a:rPr>
              <a:t>Century </a:t>
            </a:r>
            <a:r>
              <a:rPr lang="en-US" sz="2000">
                <a:solidFill>
                  <a:schemeClr val="dk1"/>
                </a:solidFill>
              </a:rPr>
              <a:t>which marks records in the 19th Century as </a:t>
            </a:r>
            <a:r>
              <a:rPr lang="en-US" sz="2000">
                <a:solidFill>
                  <a:schemeClr val="dk1"/>
                </a:solidFill>
                <a:latin typeface="Consolas"/>
                <a:ea typeface="Consolas"/>
                <a:cs typeface="Consolas"/>
                <a:sym typeface="Consolas"/>
              </a:rPr>
              <a:t>19</a:t>
            </a:r>
            <a:r>
              <a:rPr lang="en-US" sz="2000">
                <a:solidFill>
                  <a:schemeClr val="dk1"/>
                </a:solidFill>
              </a:rPr>
              <a:t>, 20th as </a:t>
            </a:r>
            <a:r>
              <a:rPr lang="en-US" sz="2000">
                <a:solidFill>
                  <a:schemeClr val="dk1"/>
                </a:solidFill>
                <a:latin typeface="Consolas"/>
                <a:ea typeface="Consolas"/>
                <a:cs typeface="Consolas"/>
                <a:sym typeface="Consolas"/>
              </a:rPr>
              <a:t>20 </a:t>
            </a:r>
            <a:r>
              <a:rPr lang="en-US" sz="2000">
                <a:solidFill>
                  <a:schemeClr val="dk1"/>
                </a:solidFill>
              </a:rPr>
              <a:t>and 21st as </a:t>
            </a:r>
            <a:r>
              <a:rPr lang="en-US" sz="2000">
                <a:solidFill>
                  <a:schemeClr val="dk1"/>
                </a:solidFill>
                <a:latin typeface="Consolas"/>
                <a:ea typeface="Consolas"/>
                <a:cs typeface="Consolas"/>
                <a:sym typeface="Consolas"/>
              </a:rPr>
              <a:t>21</a:t>
            </a:r>
            <a:r>
              <a:rPr lang="en-US" sz="2000">
                <a:solidFill>
                  <a:schemeClr val="dk1"/>
                </a:solidFill>
              </a:rPr>
              <a:t>. </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Find the average season minimum attendance since 1990. </a:t>
            </a:r>
            <a:endParaRPr sz="2000">
              <a:solidFill>
                <a:schemeClr val="dk1"/>
              </a:solidFill>
            </a:endParaRPr>
          </a:p>
          <a:p>
            <a:pPr indent="0" lvl="0" marL="0" marR="0" rtl="0" algn="l">
              <a:lnSpc>
                <a:spcPct val="115000"/>
              </a:lnSpc>
              <a:spcBef>
                <a:spcPts val="750"/>
              </a:spcBef>
              <a:spcAft>
                <a:spcPts val="0"/>
              </a:spcAft>
              <a:buNone/>
            </a:pPr>
            <a:r>
              <a:rPr lang="en-US" sz="2000">
                <a:solidFill>
                  <a:schemeClr val="dk1"/>
                </a:solidFill>
              </a:rPr>
              <a:t>Solutions: </a:t>
            </a:r>
            <a:r>
              <a:rPr lang="en-US" sz="2000">
                <a:solidFill>
                  <a:schemeClr val="dk1"/>
                </a:solidFill>
                <a:latin typeface="Consolas"/>
                <a:ea typeface="Consolas"/>
                <a:cs typeface="Consolas"/>
                <a:sym typeface="Consolas"/>
              </a:rPr>
              <a:t>hard-in-excel-easy-in-sql-drills.sql</a:t>
            </a:r>
            <a:endParaRPr sz="2000">
              <a:solidFill>
                <a:schemeClr val="dk1"/>
              </a:solidFill>
              <a:latin typeface="Consolas"/>
              <a:ea typeface="Consolas"/>
              <a:cs typeface="Consolas"/>
              <a:sym typeface="Consolas"/>
            </a:endParaRPr>
          </a:p>
        </p:txBody>
      </p:sp>
      <p:sp>
        <p:nvSpPr>
          <p:cNvPr id="965" name="Google Shape;965;p122"/>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123"/>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1" name="Google Shape;971;p123"/>
          <p:cNvPicPr preferRelativeResize="0"/>
          <p:nvPr/>
        </p:nvPicPr>
        <p:blipFill rotWithShape="1">
          <a:blip r:embed="rId3">
            <a:alphaModFix/>
          </a:blip>
          <a:srcRect b="0" l="0" r="0" t="0"/>
          <a:stretch/>
        </p:blipFill>
        <p:spPr>
          <a:xfrm>
            <a:off x="530225" y="517524"/>
            <a:ext cx="3023006" cy="568325"/>
          </a:xfrm>
          <a:prstGeom prst="rect">
            <a:avLst/>
          </a:prstGeom>
          <a:noFill/>
          <a:ln>
            <a:noFill/>
          </a:ln>
        </p:spPr>
      </p:pic>
      <p:pic>
        <p:nvPicPr>
          <p:cNvPr id="972" name="Google Shape;972;p123"/>
          <p:cNvPicPr preferRelativeResize="0"/>
          <p:nvPr/>
        </p:nvPicPr>
        <p:blipFill rotWithShape="1">
          <a:blip r:embed="rId4">
            <a:alphaModFix/>
          </a:blip>
          <a:srcRect b="19057" l="0" r="8740" t="0"/>
          <a:stretch/>
        </p:blipFill>
        <p:spPr>
          <a:xfrm>
            <a:off x="3893169" y="1324620"/>
            <a:ext cx="5250831" cy="3818880"/>
          </a:xfrm>
          <a:prstGeom prst="rect">
            <a:avLst/>
          </a:prstGeom>
          <a:noFill/>
          <a:ln>
            <a:noFill/>
          </a:ln>
        </p:spPr>
      </p:pic>
      <p:sp>
        <p:nvSpPr>
          <p:cNvPr id="973" name="Google Shape;973;p123"/>
          <p:cNvSpPr txBox="1"/>
          <p:nvPr/>
        </p:nvSpPr>
        <p:spPr>
          <a:xfrm>
            <a:off x="587273" y="1227288"/>
            <a:ext cx="4540716" cy="49858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3F3F3F"/>
              </a:buClr>
              <a:buSzPts val="1800"/>
              <a:buFont typeface="Arial"/>
              <a:buNone/>
            </a:pPr>
            <a:r>
              <a:rPr lang="en-US" sz="1800">
                <a:solidFill>
                  <a:srgbClr val="3F3F3F"/>
                </a:solidFill>
              </a:rPr>
              <a:t>Questions?</a:t>
            </a:r>
            <a:endParaRPr/>
          </a:p>
        </p:txBody>
      </p:sp>
      <p:sp>
        <p:nvSpPr>
          <p:cNvPr id="974" name="Google Shape;974;p123"/>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Google Shape;979;p124"/>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0" name="Google Shape;980;p124"/>
          <p:cNvPicPr preferRelativeResize="0"/>
          <p:nvPr/>
        </p:nvPicPr>
        <p:blipFill rotWithShape="1">
          <a:blip r:embed="rId3">
            <a:alphaModFix/>
          </a:blip>
          <a:srcRect b="0" l="0" r="0" t="0"/>
          <a:stretch/>
        </p:blipFill>
        <p:spPr>
          <a:xfrm>
            <a:off x="530225" y="517524"/>
            <a:ext cx="3023005" cy="568325"/>
          </a:xfrm>
          <a:prstGeom prst="rect">
            <a:avLst/>
          </a:prstGeom>
          <a:noFill/>
          <a:ln>
            <a:noFill/>
          </a:ln>
        </p:spPr>
      </p:pic>
      <p:pic>
        <p:nvPicPr>
          <p:cNvPr id="981" name="Google Shape;981;p124"/>
          <p:cNvPicPr preferRelativeResize="0"/>
          <p:nvPr/>
        </p:nvPicPr>
        <p:blipFill rotWithShape="1">
          <a:blip r:embed="rId4">
            <a:alphaModFix/>
          </a:blip>
          <a:srcRect b="19061" l="0" r="8742" t="0"/>
          <a:stretch/>
        </p:blipFill>
        <p:spPr>
          <a:xfrm>
            <a:off x="3893169" y="1324620"/>
            <a:ext cx="5250830" cy="3818879"/>
          </a:xfrm>
          <a:prstGeom prst="rect">
            <a:avLst/>
          </a:prstGeom>
          <a:noFill/>
          <a:ln>
            <a:noFill/>
          </a:ln>
        </p:spPr>
      </p:pic>
      <p:sp>
        <p:nvSpPr>
          <p:cNvPr id="982" name="Google Shape;982;p124"/>
          <p:cNvSpPr txBox="1"/>
          <p:nvPr/>
        </p:nvSpPr>
        <p:spPr>
          <a:xfrm>
            <a:off x="514703" y="1183746"/>
            <a:ext cx="4540800" cy="900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800"/>
              <a:buFont typeface="Arial"/>
              <a:buNone/>
            </a:pPr>
            <a:r>
              <a:rPr lang="en-US" sz="1800">
                <a:solidFill>
                  <a:srgbClr val="6C6C6C"/>
                </a:solidFill>
              </a:rPr>
              <a:t>SQL-Powered Excel</a:t>
            </a:r>
            <a:endParaRPr/>
          </a:p>
        </p:txBody>
      </p:sp>
      <p:sp>
        <p:nvSpPr>
          <p:cNvPr id="983" name="Google Shape;983;p124"/>
          <p:cNvSpPr txBox="1"/>
          <p:nvPr/>
        </p:nvSpPr>
        <p:spPr>
          <a:xfrm>
            <a:off x="514703" y="4512235"/>
            <a:ext cx="3264000" cy="2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200"/>
              <a:buFont typeface="Arial"/>
              <a:buNone/>
            </a:pPr>
            <a:r>
              <a:rPr b="0" i="0" lang="en-US" sz="1200" u="none" cap="none" strike="noStrike">
                <a:solidFill>
                  <a:srgbClr val="6C6C6C"/>
                </a:solidFill>
                <a:latin typeface="Arial"/>
                <a:ea typeface="Arial"/>
                <a:cs typeface="Arial"/>
                <a:sym typeface="Arial"/>
              </a:rPr>
              <a:t>Month/Year</a:t>
            </a:r>
            <a:endParaRPr/>
          </a:p>
        </p:txBody>
      </p:sp>
      <p:sp>
        <p:nvSpPr>
          <p:cNvPr id="984" name="Google Shape;984;p124"/>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125"/>
          <p:cNvSpPr/>
          <p:nvPr/>
        </p:nvSpPr>
        <p:spPr>
          <a:xfrm>
            <a:off x="0" y="-8900"/>
            <a:ext cx="9144000" cy="5143500"/>
          </a:xfrm>
          <a:prstGeom prst="rect">
            <a:avLst/>
          </a:prstGeom>
          <a:solidFill>
            <a:srgbClr val="D3002D"/>
          </a:solidFill>
          <a:ln cap="flat" cmpd="sng" w="9525">
            <a:solidFill>
              <a:srgbClr val="D300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25"/>
          <p:cNvSpPr txBox="1"/>
          <p:nvPr/>
        </p:nvSpPr>
        <p:spPr>
          <a:xfrm>
            <a:off x="557756" y="1149437"/>
            <a:ext cx="7145100" cy="11523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None/>
            </a:pPr>
            <a:r>
              <a:rPr b="1" lang="en-US" sz="4000">
                <a:solidFill>
                  <a:srgbClr val="FFFFFF"/>
                </a:solidFill>
              </a:rPr>
              <a:t>SQL: The Prequel</a:t>
            </a:r>
            <a:endParaRPr b="1" sz="4000">
              <a:solidFill>
                <a:srgbClr val="FFFFFF"/>
              </a:solidFill>
            </a:endParaRPr>
          </a:p>
        </p:txBody>
      </p:sp>
      <p:sp>
        <p:nvSpPr>
          <p:cNvPr id="991" name="Google Shape;991;p125"/>
          <p:cNvSpPr txBox="1"/>
          <p:nvPr/>
        </p:nvSpPr>
        <p:spPr>
          <a:xfrm>
            <a:off x="557756" y="2301589"/>
            <a:ext cx="7145100" cy="1453500"/>
          </a:xfrm>
          <a:prstGeom prst="rect">
            <a:avLst/>
          </a:prstGeom>
          <a:noFill/>
          <a:ln>
            <a:noFill/>
          </a:ln>
        </p:spPr>
        <p:txBody>
          <a:bodyPr anchorCtr="0" anchor="t" bIns="45700" lIns="0" spcFirstLastPara="1" rIns="91425" wrap="square" tIns="45700">
            <a:noAutofit/>
          </a:bodyPr>
          <a:lstStyle/>
          <a:p>
            <a:pPr indent="0" lvl="0" marL="0" rtl="0" algn="l">
              <a:spcBef>
                <a:spcPts val="480"/>
              </a:spcBef>
              <a:spcAft>
                <a:spcPts val="0"/>
              </a:spcAft>
              <a:buNone/>
            </a:pPr>
            <a:r>
              <a:rPr lang="en-US" sz="2400">
                <a:solidFill>
                  <a:srgbClr val="FFFFFF"/>
                </a:solidFill>
              </a:rPr>
              <a:t>Conclusion &amp; resources</a:t>
            </a:r>
            <a:endParaRPr sz="2400">
              <a:solidFill>
                <a:srgbClr val="FFFFFF"/>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sp>
        <p:nvSpPr>
          <p:cNvPr id="996" name="Google Shape;996;p126"/>
          <p:cNvSpPr txBox="1"/>
          <p:nvPr/>
        </p:nvSpPr>
        <p:spPr>
          <a:xfrm>
            <a:off x="398625" y="438912"/>
            <a:ext cx="8190600" cy="1239900"/>
          </a:xfrm>
          <a:prstGeom prst="rect">
            <a:avLst/>
          </a:prstGeom>
          <a:noFill/>
          <a:ln>
            <a:noFill/>
          </a:ln>
        </p:spPr>
        <p:txBody>
          <a:bodyPr anchorCtr="0" anchor="b" bIns="45700" lIns="0" spcFirstLastPara="1" rIns="91425" wrap="square" tIns="45700">
            <a:noAutofit/>
          </a:bodyPr>
          <a:lstStyle/>
          <a:p>
            <a:pPr indent="0" lvl="0" marL="0" marR="0" rtl="0" algn="l">
              <a:lnSpc>
                <a:spcPct val="90000"/>
              </a:lnSpc>
              <a:spcBef>
                <a:spcPts val="0"/>
              </a:spcBef>
              <a:spcAft>
                <a:spcPts val="0"/>
              </a:spcAft>
              <a:buClr>
                <a:srgbClr val="000000"/>
              </a:buClr>
              <a:buSzPts val="4000"/>
              <a:buFont typeface="Arial"/>
              <a:buNone/>
            </a:pPr>
            <a:r>
              <a:t/>
            </a:r>
            <a:endParaRPr b="1" sz="4000"/>
          </a:p>
          <a:p>
            <a:pPr indent="0" lvl="0" marL="0" marR="0" rtl="0" algn="l">
              <a:lnSpc>
                <a:spcPct val="90000"/>
              </a:lnSpc>
              <a:spcBef>
                <a:spcPts val="0"/>
              </a:spcBef>
              <a:spcAft>
                <a:spcPts val="0"/>
              </a:spcAft>
              <a:buClr>
                <a:srgbClr val="000000"/>
              </a:buClr>
              <a:buSzPts val="4000"/>
              <a:buFont typeface="Arial"/>
              <a:buNone/>
            </a:pPr>
            <a:r>
              <a:rPr b="1" i="1" lang="en-US" sz="4000"/>
              <a:t>Learning SQL, 2nd Edition</a:t>
            </a:r>
            <a:endParaRPr b="1" i="1" sz="4000"/>
          </a:p>
          <a:p>
            <a:pPr indent="0" lvl="0" marL="0" marR="0" rtl="0" algn="l">
              <a:lnSpc>
                <a:spcPct val="90000"/>
              </a:lnSpc>
              <a:spcBef>
                <a:spcPts val="0"/>
              </a:spcBef>
              <a:spcAft>
                <a:spcPts val="0"/>
              </a:spcAft>
              <a:buClr>
                <a:srgbClr val="000000"/>
              </a:buClr>
              <a:buSzPts val="4000"/>
              <a:buFont typeface="Arial"/>
              <a:buNone/>
            </a:pPr>
            <a:r>
              <a:rPr b="1" lang="en-US" sz="4000"/>
              <a:t>by Alan Beaulieu</a:t>
            </a:r>
            <a:endParaRPr b="1" sz="4000"/>
          </a:p>
        </p:txBody>
      </p:sp>
      <p:sp>
        <p:nvSpPr>
          <p:cNvPr id="997" name="Google Shape;997;p126"/>
          <p:cNvSpPr txBox="1"/>
          <p:nvPr/>
        </p:nvSpPr>
        <p:spPr>
          <a:xfrm>
            <a:off x="398625" y="1792575"/>
            <a:ext cx="4591800" cy="3113100"/>
          </a:xfrm>
          <a:prstGeom prst="rect">
            <a:avLst/>
          </a:prstGeom>
          <a:noFill/>
          <a:ln>
            <a:noFill/>
          </a:ln>
        </p:spPr>
        <p:txBody>
          <a:bodyPr anchorCtr="0" anchor="t" bIns="45700" lIns="0" spcFirstLastPara="1" rIns="91425" wrap="square" tIns="45700">
            <a:noAutofit/>
          </a:bodyPr>
          <a:lstStyle/>
          <a:p>
            <a:pPr indent="-276860" lvl="0" marL="274320" marR="0" rtl="0" algn="l">
              <a:lnSpc>
                <a:spcPct val="100000"/>
              </a:lnSpc>
              <a:spcBef>
                <a:spcPts val="0"/>
              </a:spcBef>
              <a:spcAft>
                <a:spcPts val="0"/>
              </a:spcAft>
              <a:buClr>
                <a:srgbClr val="D3002D"/>
              </a:buClr>
              <a:buSzPts val="2200"/>
              <a:buFont typeface="Arial"/>
              <a:buChar char="•"/>
            </a:pPr>
            <a:r>
              <a:rPr lang="en-US" sz="2200">
                <a:solidFill>
                  <a:srgbClr val="595959"/>
                </a:solidFill>
              </a:rPr>
              <a:t>On O’Reilly Learning at </a:t>
            </a:r>
            <a:r>
              <a:rPr lang="en-US" sz="2200" u="sng">
                <a:solidFill>
                  <a:schemeClr val="hlink"/>
                </a:solidFill>
                <a:hlinkClick r:id="rId3"/>
              </a:rPr>
              <a:t>https://www.oreilly.com/library/view/learning-sql-2nd/9780596801847/</a:t>
            </a:r>
            <a:endParaRPr/>
          </a:p>
        </p:txBody>
      </p:sp>
      <p:pic>
        <p:nvPicPr>
          <p:cNvPr id="998" name="Google Shape;998;p126"/>
          <p:cNvPicPr preferRelativeResize="0"/>
          <p:nvPr/>
        </p:nvPicPr>
        <p:blipFill>
          <a:blip r:embed="rId4">
            <a:alphaModFix/>
          </a:blip>
          <a:stretch>
            <a:fillRect/>
          </a:stretch>
        </p:blipFill>
        <p:spPr>
          <a:xfrm>
            <a:off x="5336850" y="1476675"/>
            <a:ext cx="2609850" cy="34290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127"/>
          <p:cNvSpPr txBox="1"/>
          <p:nvPr/>
        </p:nvSpPr>
        <p:spPr>
          <a:xfrm>
            <a:off x="398625" y="438912"/>
            <a:ext cx="8190600" cy="1239900"/>
          </a:xfrm>
          <a:prstGeom prst="rect">
            <a:avLst/>
          </a:prstGeom>
          <a:noFill/>
          <a:ln>
            <a:noFill/>
          </a:ln>
        </p:spPr>
        <p:txBody>
          <a:bodyPr anchorCtr="0" anchor="b" bIns="45700" lIns="0" spcFirstLastPara="1" rIns="91425" wrap="square" tIns="45700">
            <a:noAutofit/>
          </a:bodyPr>
          <a:lstStyle/>
          <a:p>
            <a:pPr indent="0" lvl="0" marL="0" marR="0" rtl="0" algn="l">
              <a:lnSpc>
                <a:spcPct val="90000"/>
              </a:lnSpc>
              <a:spcBef>
                <a:spcPts val="0"/>
              </a:spcBef>
              <a:spcAft>
                <a:spcPts val="0"/>
              </a:spcAft>
              <a:buClr>
                <a:srgbClr val="000000"/>
              </a:buClr>
              <a:buSzPts val="4000"/>
              <a:buFont typeface="Arial"/>
              <a:buNone/>
            </a:pPr>
            <a:r>
              <a:t/>
            </a:r>
            <a:endParaRPr b="1" sz="4000"/>
          </a:p>
          <a:p>
            <a:pPr indent="0" lvl="0" marL="0" marR="0" rtl="0" algn="l">
              <a:lnSpc>
                <a:spcPct val="90000"/>
              </a:lnSpc>
              <a:spcBef>
                <a:spcPts val="0"/>
              </a:spcBef>
              <a:spcAft>
                <a:spcPts val="0"/>
              </a:spcAft>
              <a:buClr>
                <a:srgbClr val="000000"/>
              </a:buClr>
              <a:buSzPts val="4000"/>
              <a:buFont typeface="Arial"/>
              <a:buNone/>
            </a:pPr>
            <a:r>
              <a:rPr b="1" i="1" lang="en-US" sz="4000"/>
              <a:t>SQL Cookbook</a:t>
            </a:r>
            <a:endParaRPr b="1" i="1" sz="4000"/>
          </a:p>
          <a:p>
            <a:pPr indent="0" lvl="0" marL="0" marR="0" rtl="0" algn="l">
              <a:lnSpc>
                <a:spcPct val="90000"/>
              </a:lnSpc>
              <a:spcBef>
                <a:spcPts val="0"/>
              </a:spcBef>
              <a:spcAft>
                <a:spcPts val="0"/>
              </a:spcAft>
              <a:buClr>
                <a:srgbClr val="000000"/>
              </a:buClr>
              <a:buSzPts val="4000"/>
              <a:buFont typeface="Arial"/>
              <a:buNone/>
            </a:pPr>
            <a:r>
              <a:rPr b="1" lang="en-US" sz="4000"/>
              <a:t>by Anthony Molinaro</a:t>
            </a:r>
            <a:endParaRPr b="1" sz="4000"/>
          </a:p>
        </p:txBody>
      </p:sp>
      <p:sp>
        <p:nvSpPr>
          <p:cNvPr id="1004" name="Google Shape;1004;p127"/>
          <p:cNvSpPr txBox="1"/>
          <p:nvPr/>
        </p:nvSpPr>
        <p:spPr>
          <a:xfrm>
            <a:off x="398625" y="1792575"/>
            <a:ext cx="4591800" cy="3113100"/>
          </a:xfrm>
          <a:prstGeom prst="rect">
            <a:avLst/>
          </a:prstGeom>
          <a:noFill/>
          <a:ln>
            <a:noFill/>
          </a:ln>
        </p:spPr>
        <p:txBody>
          <a:bodyPr anchorCtr="0" anchor="t" bIns="45700" lIns="0" spcFirstLastPara="1" rIns="91425" wrap="square" tIns="45700">
            <a:noAutofit/>
          </a:bodyPr>
          <a:lstStyle/>
          <a:p>
            <a:pPr indent="-276860" lvl="0" marL="274320" marR="0" rtl="0" algn="l">
              <a:lnSpc>
                <a:spcPct val="100000"/>
              </a:lnSpc>
              <a:spcBef>
                <a:spcPts val="0"/>
              </a:spcBef>
              <a:spcAft>
                <a:spcPts val="0"/>
              </a:spcAft>
              <a:buClr>
                <a:srgbClr val="D3002D"/>
              </a:buClr>
              <a:buSzPts val="2200"/>
              <a:buFont typeface="Arial"/>
              <a:buChar char="•"/>
            </a:pPr>
            <a:r>
              <a:rPr lang="en-US" sz="2200">
                <a:solidFill>
                  <a:srgbClr val="595959"/>
                </a:solidFill>
              </a:rPr>
              <a:t>On O’Reilly Learning at </a:t>
            </a:r>
            <a:r>
              <a:rPr lang="en-US" sz="2200" u="sng">
                <a:solidFill>
                  <a:schemeClr val="hlink"/>
                </a:solidFill>
                <a:hlinkClick r:id="rId3"/>
              </a:rPr>
              <a:t>https://www.oreilly.com/library/view/learning-sql-2nd/9780596801847/</a:t>
            </a:r>
            <a:endParaRPr/>
          </a:p>
        </p:txBody>
      </p:sp>
      <p:pic>
        <p:nvPicPr>
          <p:cNvPr id="1005" name="Google Shape;1005;p127"/>
          <p:cNvPicPr preferRelativeResize="0"/>
          <p:nvPr/>
        </p:nvPicPr>
        <p:blipFill>
          <a:blip r:embed="rId4">
            <a:alphaModFix/>
          </a:blip>
          <a:stretch>
            <a:fillRect/>
          </a:stretch>
        </p:blipFill>
        <p:spPr>
          <a:xfrm>
            <a:off x="5665175" y="1410375"/>
            <a:ext cx="2488925" cy="32711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9" name="Shape 1009"/>
        <p:cNvGrpSpPr/>
        <p:nvPr/>
      </p:nvGrpSpPr>
      <p:grpSpPr>
        <a:xfrm>
          <a:off x="0" y="0"/>
          <a:ext cx="0" cy="0"/>
          <a:chOff x="0" y="0"/>
          <a:chExt cx="0" cy="0"/>
        </a:xfrm>
      </p:grpSpPr>
      <p:sp>
        <p:nvSpPr>
          <p:cNvPr id="1010" name="Google Shape;1010;p128"/>
          <p:cNvSpPr txBox="1"/>
          <p:nvPr/>
        </p:nvSpPr>
        <p:spPr>
          <a:xfrm>
            <a:off x="398625" y="1173700"/>
            <a:ext cx="8190600" cy="3655800"/>
          </a:xfrm>
          <a:prstGeom prst="rect">
            <a:avLst/>
          </a:prstGeom>
          <a:noFill/>
          <a:ln>
            <a:noFill/>
          </a:ln>
        </p:spPr>
        <p:txBody>
          <a:bodyPr anchorCtr="0" anchor="t" bIns="0" lIns="0" spcFirstLastPara="1" rIns="0" wrap="square" tIns="0">
            <a:noAutofit/>
          </a:bodyPr>
          <a:lstStyle/>
          <a:p>
            <a:pPr indent="0" lvl="0" marL="457200" marR="0" rtl="0" algn="l">
              <a:spcBef>
                <a:spcPts val="0"/>
              </a:spcBef>
              <a:spcAft>
                <a:spcPts val="0"/>
              </a:spcAft>
              <a:buNone/>
            </a:pPr>
            <a:r>
              <a:t/>
            </a:r>
            <a:endParaRPr/>
          </a:p>
          <a:p>
            <a:pPr indent="-276860" lvl="1" marL="621792" marR="0" rtl="0" algn="l">
              <a:spcBef>
                <a:spcPts val="0"/>
              </a:spcBef>
              <a:spcAft>
                <a:spcPts val="0"/>
              </a:spcAft>
              <a:buClr>
                <a:srgbClr val="D3002D"/>
              </a:buClr>
              <a:buSzPts val="2200"/>
              <a:buFont typeface="Arial"/>
              <a:buChar char="•"/>
            </a:pPr>
            <a:r>
              <a:rPr lang="en-US" sz="2200" u="sng">
                <a:solidFill>
                  <a:schemeClr val="hlink"/>
                </a:solidFill>
                <a:hlinkClick r:id="rId3"/>
              </a:rPr>
              <a:t>georgejmount.com</a:t>
            </a:r>
            <a:endParaRPr sz="2200">
              <a:solidFill>
                <a:srgbClr val="595959"/>
              </a:solidFill>
            </a:endParaRPr>
          </a:p>
          <a:p>
            <a:pPr indent="-276860" lvl="1" marL="621792" marR="0" rtl="0" algn="l">
              <a:spcBef>
                <a:spcPts val="0"/>
              </a:spcBef>
              <a:spcAft>
                <a:spcPts val="0"/>
              </a:spcAft>
              <a:buClr>
                <a:srgbClr val="D3002D"/>
              </a:buClr>
              <a:buSzPts val="2200"/>
              <a:buFont typeface="Arial"/>
              <a:buChar char="•"/>
            </a:pPr>
            <a:r>
              <a:rPr lang="en-US" sz="2200" u="sng">
                <a:solidFill>
                  <a:schemeClr val="hlink"/>
                </a:solidFill>
                <a:hlinkClick r:id="rId4"/>
              </a:rPr>
              <a:t>@gjmount</a:t>
            </a:r>
            <a:endParaRPr sz="2200">
              <a:solidFill>
                <a:srgbClr val="595959"/>
              </a:solidFill>
            </a:endParaRPr>
          </a:p>
          <a:p>
            <a:pPr indent="-276860" lvl="1" marL="621792" marR="0" rtl="0" algn="l">
              <a:spcBef>
                <a:spcPts val="0"/>
              </a:spcBef>
              <a:spcAft>
                <a:spcPts val="0"/>
              </a:spcAft>
              <a:buClr>
                <a:srgbClr val="595959"/>
              </a:buClr>
              <a:buSzPts val="2200"/>
              <a:buChar char="•"/>
            </a:pPr>
            <a:r>
              <a:rPr lang="en-US" sz="2200" u="sng">
                <a:solidFill>
                  <a:schemeClr val="hlink"/>
                </a:solidFill>
                <a:hlinkClick r:id="rId5"/>
              </a:rPr>
              <a:t>github.com/summerofgeorge</a:t>
            </a:r>
            <a:endParaRPr sz="2200">
              <a:solidFill>
                <a:srgbClr val="595959"/>
              </a:solidFill>
            </a:endParaRPr>
          </a:p>
        </p:txBody>
      </p:sp>
      <p:sp>
        <p:nvSpPr>
          <p:cNvPr id="1011" name="Google Shape;1011;p128"/>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Find me</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Google Shape;1016;p129"/>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7" name="Google Shape;1017;p129"/>
          <p:cNvPicPr preferRelativeResize="0"/>
          <p:nvPr/>
        </p:nvPicPr>
        <p:blipFill rotWithShape="1">
          <a:blip r:embed="rId3">
            <a:alphaModFix/>
          </a:blip>
          <a:srcRect b="0" l="0" r="0" t="0"/>
          <a:stretch/>
        </p:blipFill>
        <p:spPr>
          <a:xfrm>
            <a:off x="530225" y="517524"/>
            <a:ext cx="3023006" cy="568325"/>
          </a:xfrm>
          <a:prstGeom prst="rect">
            <a:avLst/>
          </a:prstGeom>
          <a:noFill/>
          <a:ln>
            <a:noFill/>
          </a:ln>
        </p:spPr>
      </p:pic>
      <p:pic>
        <p:nvPicPr>
          <p:cNvPr id="1018" name="Google Shape;1018;p129"/>
          <p:cNvPicPr preferRelativeResize="0"/>
          <p:nvPr/>
        </p:nvPicPr>
        <p:blipFill rotWithShape="1">
          <a:blip r:embed="rId4">
            <a:alphaModFix/>
          </a:blip>
          <a:srcRect b="19057" l="0" r="8740" t="0"/>
          <a:stretch/>
        </p:blipFill>
        <p:spPr>
          <a:xfrm>
            <a:off x="3893169" y="1324620"/>
            <a:ext cx="5250831" cy="3818880"/>
          </a:xfrm>
          <a:prstGeom prst="rect">
            <a:avLst/>
          </a:prstGeom>
          <a:noFill/>
          <a:ln>
            <a:noFill/>
          </a:ln>
        </p:spPr>
      </p:pic>
      <p:sp>
        <p:nvSpPr>
          <p:cNvPr id="1019" name="Google Shape;1019;p129"/>
          <p:cNvSpPr txBox="1"/>
          <p:nvPr/>
        </p:nvSpPr>
        <p:spPr>
          <a:xfrm>
            <a:off x="587273" y="1227288"/>
            <a:ext cx="4540716" cy="49858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3F3F3F"/>
              </a:buClr>
              <a:buSzPts val="1800"/>
              <a:buFont typeface="Arial"/>
              <a:buNone/>
            </a:pPr>
            <a:r>
              <a:rPr lang="en-US" sz="4800">
                <a:solidFill>
                  <a:srgbClr val="3F3F3F"/>
                </a:solidFill>
                <a:latin typeface="Arial"/>
                <a:ea typeface="Arial"/>
                <a:cs typeface="Arial"/>
                <a:sym typeface="Arial"/>
              </a:rPr>
              <a:t>Thank you</a:t>
            </a:r>
            <a:endParaRPr sz="4800"/>
          </a:p>
        </p:txBody>
      </p:sp>
      <p:sp>
        <p:nvSpPr>
          <p:cNvPr id="1020" name="Google Shape;1020;p129"/>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What is a spreadsheet and when would you use it?</a:t>
            </a:r>
            <a:endParaRPr b="1" i="0" sz="2600" u="none" cap="none" strike="noStrike">
              <a:solidFill>
                <a:srgbClr val="000000"/>
              </a:solidFill>
              <a:latin typeface="Arial"/>
              <a:ea typeface="Arial"/>
              <a:cs typeface="Arial"/>
              <a:sym typeface="Arial"/>
            </a:endParaRPr>
          </a:p>
        </p:txBody>
      </p:sp>
      <p:sp>
        <p:nvSpPr>
          <p:cNvPr id="99" name="Google Shape;99;p15"/>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rPr b="1" lang="en-US" sz="2600">
                <a:solidFill>
                  <a:srgbClr val="595959"/>
                </a:solidFill>
              </a:rPr>
              <a:t>Good for...</a:t>
            </a:r>
            <a:endParaRPr b="1" i="0" sz="2600" u="none" cap="none" strike="noStrike">
              <a:solidFill>
                <a:srgbClr val="595959"/>
              </a:solidFill>
              <a:latin typeface="Arial"/>
              <a:ea typeface="Arial"/>
              <a:cs typeface="Arial"/>
              <a:sym typeface="Arial"/>
            </a:endParaRPr>
          </a:p>
        </p:txBody>
      </p:sp>
      <p:sp>
        <p:nvSpPr>
          <p:cNvPr id="100" name="Google Shape;100;p15"/>
          <p:cNvSpPr txBox="1"/>
          <p:nvPr/>
        </p:nvSpPr>
        <p:spPr>
          <a:xfrm>
            <a:off x="398463" y="1643195"/>
            <a:ext cx="3942000" cy="29019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Entering/editing data</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Flexible data structuring</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Quick, visual data analysis on small datasets</a:t>
            </a:r>
            <a:endParaRPr sz="2000">
              <a:solidFill>
                <a:srgbClr val="59595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animEffect filter="fade" transition="in">
                                      <p:cBhvr>
                                        <p:cTn dur="1000"/>
                                        <p:tgtEl>
                                          <p:spTgt spid="1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animEffect filter="fade" transition="in">
                                      <p:cBhvr>
                                        <p:cTn dur="1000"/>
                                        <p:tgtEl>
                                          <p:spTgt spid="1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2" st="2"/>
                                            </p:txEl>
                                          </p:spTgt>
                                        </p:tgtEl>
                                        <p:attrNameLst>
                                          <p:attrName>style.visibility</p:attrName>
                                        </p:attrNameLst>
                                      </p:cBhvr>
                                      <p:to>
                                        <p:strVal val="visible"/>
                                      </p:to>
                                    </p:set>
                                    <p:animEffect filter="fade" transition="in">
                                      <p:cBhvr>
                                        <p:cTn dur="1000"/>
                                        <p:tgtEl>
                                          <p:spTgt spid="1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3" st="3"/>
                                            </p:txEl>
                                          </p:spTgt>
                                        </p:tgtEl>
                                        <p:attrNameLst>
                                          <p:attrName>style.visibility</p:attrName>
                                        </p:attrNameLst>
                                      </p:cBhvr>
                                      <p:to>
                                        <p:strVal val="visible"/>
                                      </p:to>
                                    </p:set>
                                    <p:animEffect filter="fade" transition="in">
                                      <p:cBhvr>
                                        <p:cTn dur="1000"/>
                                        <p:tgtEl>
                                          <p:spTgt spid="10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What is a spreadsheet and when would you use it?</a:t>
            </a:r>
            <a:endParaRPr b="1" i="0" sz="2600" u="none" cap="none" strike="noStrike">
              <a:solidFill>
                <a:srgbClr val="000000"/>
              </a:solidFill>
              <a:latin typeface="Arial"/>
              <a:ea typeface="Arial"/>
              <a:cs typeface="Arial"/>
              <a:sym typeface="Arial"/>
            </a:endParaRPr>
          </a:p>
        </p:txBody>
      </p:sp>
      <p:sp>
        <p:nvSpPr>
          <p:cNvPr id="106" name="Google Shape;106;p16"/>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rPr b="1" lang="en-US" sz="2600">
                <a:solidFill>
                  <a:srgbClr val="595959"/>
                </a:solidFill>
              </a:rPr>
              <a:t>Good for...</a:t>
            </a:r>
            <a:endParaRPr b="1" i="0" sz="2600" u="none" cap="none" strike="noStrike">
              <a:solidFill>
                <a:srgbClr val="595959"/>
              </a:solidFill>
              <a:latin typeface="Arial"/>
              <a:ea typeface="Arial"/>
              <a:cs typeface="Arial"/>
              <a:sym typeface="Arial"/>
            </a:endParaRPr>
          </a:p>
        </p:txBody>
      </p:sp>
      <p:sp>
        <p:nvSpPr>
          <p:cNvPr id="107" name="Google Shape;107;p16"/>
          <p:cNvSpPr txBox="1"/>
          <p:nvPr/>
        </p:nvSpPr>
        <p:spPr>
          <a:xfrm>
            <a:off x="4525475" y="1091400"/>
            <a:ext cx="4063800" cy="4392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595959"/>
              </a:buClr>
              <a:buSzPts val="2600"/>
              <a:buFont typeface="Arial"/>
              <a:buNone/>
            </a:pPr>
            <a:r>
              <a:rPr b="1" lang="en-US" sz="2600">
                <a:solidFill>
                  <a:srgbClr val="595959"/>
                </a:solidFill>
              </a:rPr>
              <a:t>Not so much at...</a:t>
            </a:r>
            <a:endParaRPr/>
          </a:p>
        </p:txBody>
      </p:sp>
      <p:sp>
        <p:nvSpPr>
          <p:cNvPr id="108" name="Google Shape;108;p16"/>
          <p:cNvSpPr txBox="1"/>
          <p:nvPr/>
        </p:nvSpPr>
        <p:spPr>
          <a:xfrm>
            <a:off x="398463" y="1643195"/>
            <a:ext cx="3942000" cy="29019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Entering/editing data</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Flexible data structuring</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Quick, visual data analysis on small datasets</a:t>
            </a:r>
            <a:endParaRPr sz="2000">
              <a:solidFill>
                <a:srgbClr val="595959"/>
              </a:solidFill>
            </a:endParaRPr>
          </a:p>
        </p:txBody>
      </p:sp>
      <p:sp>
        <p:nvSpPr>
          <p:cNvPr id="109" name="Google Shape;109;p16"/>
          <p:cNvSpPr txBox="1"/>
          <p:nvPr/>
        </p:nvSpPr>
        <p:spPr>
          <a:xfrm>
            <a:off x="4525425" y="1643195"/>
            <a:ext cx="4063800" cy="28830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D3002D"/>
              </a:buClr>
              <a:buSzPts val="2000"/>
              <a:buFont typeface="Arial"/>
              <a:buChar char="•"/>
            </a:pPr>
            <a:r>
              <a:rPr lang="en-US" sz="2000">
                <a:solidFill>
                  <a:srgbClr val="595959"/>
                </a:solidFill>
              </a:rPr>
              <a:t>Archiving data</a:t>
            </a:r>
            <a:endParaRPr sz="2000">
              <a:solidFill>
                <a:srgbClr val="595959"/>
              </a:solidFill>
            </a:endParaRPr>
          </a:p>
          <a:p>
            <a:pPr indent="0" lvl="0" marL="0" marR="0" rtl="0" algn="l">
              <a:lnSpc>
                <a:spcPct val="90000"/>
              </a:lnSpc>
              <a:spcBef>
                <a:spcPts val="0"/>
              </a:spcBef>
              <a:spcAft>
                <a:spcPts val="0"/>
              </a:spcAft>
              <a:buNone/>
            </a:pPr>
            <a:r>
              <a:t/>
            </a:r>
            <a:endParaRPr sz="2000">
              <a:solidFill>
                <a:srgbClr val="59595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animEffect filter="fade" transition="in">
                                      <p:cBhvr>
                                        <p:cTn dur="1000"/>
                                        <p:tgtEl>
                                          <p:spTgt spid="1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1" st="1"/>
                                            </p:txEl>
                                          </p:spTgt>
                                        </p:tgtEl>
                                        <p:attrNameLst>
                                          <p:attrName>style.visibility</p:attrName>
                                        </p:attrNameLst>
                                      </p:cBhvr>
                                      <p:to>
                                        <p:strVal val="visible"/>
                                      </p:to>
                                    </p:set>
                                    <p:animEffect filter="fade" transition="in">
                                      <p:cBhvr>
                                        <p:cTn dur="1000"/>
                                        <p:tgtEl>
                                          <p:spTgt spid="10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7"/>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What is a spreadsheet and when would you use it?</a:t>
            </a:r>
            <a:endParaRPr b="1" i="0" sz="2600" u="none" cap="none" strike="noStrike">
              <a:solidFill>
                <a:srgbClr val="000000"/>
              </a:solidFill>
              <a:latin typeface="Arial"/>
              <a:ea typeface="Arial"/>
              <a:cs typeface="Arial"/>
              <a:sym typeface="Arial"/>
            </a:endParaRPr>
          </a:p>
        </p:txBody>
      </p:sp>
      <p:sp>
        <p:nvSpPr>
          <p:cNvPr id="115" name="Google Shape;115;p17"/>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rPr b="1" lang="en-US" sz="2600">
                <a:solidFill>
                  <a:srgbClr val="595959"/>
                </a:solidFill>
              </a:rPr>
              <a:t>Good for...</a:t>
            </a:r>
            <a:endParaRPr b="1" i="0" sz="2600" u="none" cap="none" strike="noStrike">
              <a:solidFill>
                <a:srgbClr val="595959"/>
              </a:solidFill>
              <a:latin typeface="Arial"/>
              <a:ea typeface="Arial"/>
              <a:cs typeface="Arial"/>
              <a:sym typeface="Arial"/>
            </a:endParaRPr>
          </a:p>
        </p:txBody>
      </p:sp>
      <p:sp>
        <p:nvSpPr>
          <p:cNvPr id="116" name="Google Shape;116;p17"/>
          <p:cNvSpPr txBox="1"/>
          <p:nvPr/>
        </p:nvSpPr>
        <p:spPr>
          <a:xfrm>
            <a:off x="4525475" y="1091400"/>
            <a:ext cx="4063800" cy="4392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595959"/>
              </a:buClr>
              <a:buSzPts val="2600"/>
              <a:buFont typeface="Arial"/>
              <a:buNone/>
            </a:pPr>
            <a:r>
              <a:rPr b="1" lang="en-US" sz="2600">
                <a:solidFill>
                  <a:srgbClr val="595959"/>
                </a:solidFill>
              </a:rPr>
              <a:t>Not so much at...</a:t>
            </a:r>
            <a:endParaRPr/>
          </a:p>
        </p:txBody>
      </p:sp>
      <p:sp>
        <p:nvSpPr>
          <p:cNvPr id="117" name="Google Shape;117;p17"/>
          <p:cNvSpPr txBox="1"/>
          <p:nvPr/>
        </p:nvSpPr>
        <p:spPr>
          <a:xfrm>
            <a:off x="398463" y="1643195"/>
            <a:ext cx="3942000" cy="29019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Entering/editing data</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Flexible data structuring</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Quick, visual data analysis on small datasets</a:t>
            </a:r>
            <a:endParaRPr sz="2000">
              <a:solidFill>
                <a:srgbClr val="595959"/>
              </a:solidFill>
            </a:endParaRPr>
          </a:p>
        </p:txBody>
      </p:sp>
      <p:sp>
        <p:nvSpPr>
          <p:cNvPr id="118" name="Google Shape;118;p17"/>
          <p:cNvSpPr txBox="1"/>
          <p:nvPr/>
        </p:nvSpPr>
        <p:spPr>
          <a:xfrm>
            <a:off x="4525425" y="1643195"/>
            <a:ext cx="4063800" cy="28830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D3002D"/>
              </a:buClr>
              <a:buSzPts val="2000"/>
              <a:buFont typeface="Arial"/>
              <a:buChar char="•"/>
            </a:pPr>
            <a:r>
              <a:rPr lang="en-US" sz="2000">
                <a:solidFill>
                  <a:srgbClr val="595959"/>
                </a:solidFill>
              </a:rPr>
              <a:t>Archiving data</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Big data</a:t>
            </a:r>
            <a:endParaRPr sz="2000">
              <a:solidFill>
                <a:srgbClr val="595959"/>
              </a:solidFill>
            </a:endParaRPr>
          </a:p>
          <a:p>
            <a:pPr indent="0" lvl="0" marL="457200" marR="0" rtl="0" algn="l">
              <a:lnSpc>
                <a:spcPct val="90000"/>
              </a:lnSpc>
              <a:spcBef>
                <a:spcPts val="0"/>
              </a:spcBef>
              <a:spcAft>
                <a:spcPts val="0"/>
              </a:spcAft>
              <a:buNone/>
            </a:pPr>
            <a:r>
              <a:t/>
            </a:r>
            <a:endParaRPr sz="2000">
              <a:solidFill>
                <a:srgbClr val="59595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0" st="0"/>
                                            </p:txEl>
                                          </p:spTgt>
                                        </p:tgtEl>
                                        <p:attrNameLst>
                                          <p:attrName>style.visibility</p:attrName>
                                        </p:attrNameLst>
                                      </p:cBhvr>
                                      <p:to>
                                        <p:strVal val="visible"/>
                                      </p:to>
                                    </p:set>
                                    <p:animEffect filter="fade" transition="in">
                                      <p:cBhvr>
                                        <p:cTn dur="1000"/>
                                        <p:tgtEl>
                                          <p:spTgt spid="1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1" st="1"/>
                                            </p:txEl>
                                          </p:spTgt>
                                        </p:tgtEl>
                                        <p:attrNameLst>
                                          <p:attrName>style.visibility</p:attrName>
                                        </p:attrNameLst>
                                      </p:cBhvr>
                                      <p:to>
                                        <p:strVal val="visible"/>
                                      </p:to>
                                    </p:set>
                                    <p:animEffect filter="fade" transition="in">
                                      <p:cBhvr>
                                        <p:cTn dur="1000"/>
                                        <p:tgtEl>
                                          <p:spTgt spid="1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2" st="2"/>
                                            </p:txEl>
                                          </p:spTgt>
                                        </p:tgtEl>
                                        <p:attrNameLst>
                                          <p:attrName>style.visibility</p:attrName>
                                        </p:attrNameLst>
                                      </p:cBhvr>
                                      <p:to>
                                        <p:strVal val="visible"/>
                                      </p:to>
                                    </p:set>
                                    <p:animEffect filter="fade" transition="in">
                                      <p:cBhvr>
                                        <p:cTn dur="1000"/>
                                        <p:tgtEl>
                                          <p:spTgt spid="11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8"/>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What is a spreadsheet and when would you use it?</a:t>
            </a:r>
            <a:endParaRPr b="1" i="0" sz="2600" u="none" cap="none" strike="noStrike">
              <a:solidFill>
                <a:srgbClr val="000000"/>
              </a:solidFill>
              <a:latin typeface="Arial"/>
              <a:ea typeface="Arial"/>
              <a:cs typeface="Arial"/>
              <a:sym typeface="Arial"/>
            </a:endParaRPr>
          </a:p>
        </p:txBody>
      </p:sp>
      <p:sp>
        <p:nvSpPr>
          <p:cNvPr id="124" name="Google Shape;124;p18"/>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rPr b="1" lang="en-US" sz="2600">
                <a:solidFill>
                  <a:srgbClr val="595959"/>
                </a:solidFill>
              </a:rPr>
              <a:t>Good for...</a:t>
            </a:r>
            <a:endParaRPr b="1" i="0" sz="2600" u="none" cap="none" strike="noStrike">
              <a:solidFill>
                <a:srgbClr val="595959"/>
              </a:solidFill>
              <a:latin typeface="Arial"/>
              <a:ea typeface="Arial"/>
              <a:cs typeface="Arial"/>
              <a:sym typeface="Arial"/>
            </a:endParaRPr>
          </a:p>
        </p:txBody>
      </p:sp>
      <p:sp>
        <p:nvSpPr>
          <p:cNvPr id="125" name="Google Shape;125;p18"/>
          <p:cNvSpPr txBox="1"/>
          <p:nvPr/>
        </p:nvSpPr>
        <p:spPr>
          <a:xfrm>
            <a:off x="4525475" y="1091400"/>
            <a:ext cx="4063800" cy="4392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595959"/>
              </a:buClr>
              <a:buSzPts val="2600"/>
              <a:buFont typeface="Arial"/>
              <a:buNone/>
            </a:pPr>
            <a:r>
              <a:rPr b="1" lang="en-US" sz="2600">
                <a:solidFill>
                  <a:srgbClr val="595959"/>
                </a:solidFill>
              </a:rPr>
              <a:t>Not so much at...</a:t>
            </a:r>
            <a:endParaRPr/>
          </a:p>
        </p:txBody>
      </p:sp>
      <p:sp>
        <p:nvSpPr>
          <p:cNvPr id="126" name="Google Shape;126;p18"/>
          <p:cNvSpPr txBox="1"/>
          <p:nvPr/>
        </p:nvSpPr>
        <p:spPr>
          <a:xfrm>
            <a:off x="398463" y="1643195"/>
            <a:ext cx="3942000" cy="29019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Entering/editing data</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Flexible data structuring</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Quick, visual data analysis on small datasets</a:t>
            </a:r>
            <a:endParaRPr sz="2000">
              <a:solidFill>
                <a:srgbClr val="595959"/>
              </a:solidFill>
            </a:endParaRPr>
          </a:p>
        </p:txBody>
      </p:sp>
      <p:sp>
        <p:nvSpPr>
          <p:cNvPr id="127" name="Google Shape;127;p18"/>
          <p:cNvSpPr txBox="1"/>
          <p:nvPr/>
        </p:nvSpPr>
        <p:spPr>
          <a:xfrm>
            <a:off x="4525425" y="1643195"/>
            <a:ext cx="4063800" cy="28830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D3002D"/>
              </a:buClr>
              <a:buSzPts val="2000"/>
              <a:buFont typeface="Arial"/>
              <a:buChar char="•"/>
            </a:pPr>
            <a:r>
              <a:rPr lang="en-US" sz="2000">
                <a:solidFill>
                  <a:srgbClr val="595959"/>
                </a:solidFill>
              </a:rPr>
              <a:t>Archiving data</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Big data</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Interfacing data</a:t>
            </a:r>
            <a:endParaRPr sz="2000">
              <a:solidFill>
                <a:srgbClr val="595959"/>
              </a:solidFill>
            </a:endParaRPr>
          </a:p>
          <a:p>
            <a:pPr indent="0" lvl="0" marL="457200" marR="0" rtl="0" algn="l">
              <a:lnSpc>
                <a:spcPct val="90000"/>
              </a:lnSpc>
              <a:spcBef>
                <a:spcPts val="0"/>
              </a:spcBef>
              <a:spcAft>
                <a:spcPts val="0"/>
              </a:spcAft>
              <a:buNone/>
            </a:pPr>
            <a:r>
              <a:t/>
            </a:r>
            <a:endParaRPr sz="2000">
              <a:solidFill>
                <a:srgbClr val="59595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0" st="0"/>
                                            </p:txEl>
                                          </p:spTgt>
                                        </p:tgtEl>
                                        <p:attrNameLst>
                                          <p:attrName>style.visibility</p:attrName>
                                        </p:attrNameLst>
                                      </p:cBhvr>
                                      <p:to>
                                        <p:strVal val="visible"/>
                                      </p:to>
                                    </p:set>
                                    <p:animEffect filter="fade" transition="in">
                                      <p:cBhvr>
                                        <p:cTn dur="1000"/>
                                        <p:tgtEl>
                                          <p:spTgt spid="1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1" st="1"/>
                                            </p:txEl>
                                          </p:spTgt>
                                        </p:tgtEl>
                                        <p:attrNameLst>
                                          <p:attrName>style.visibility</p:attrName>
                                        </p:attrNameLst>
                                      </p:cBhvr>
                                      <p:to>
                                        <p:strVal val="visible"/>
                                      </p:to>
                                    </p:set>
                                    <p:animEffect filter="fade" transition="in">
                                      <p:cBhvr>
                                        <p:cTn dur="1000"/>
                                        <p:tgtEl>
                                          <p:spTgt spid="1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2" st="2"/>
                                            </p:txEl>
                                          </p:spTgt>
                                        </p:tgtEl>
                                        <p:attrNameLst>
                                          <p:attrName>style.visibility</p:attrName>
                                        </p:attrNameLst>
                                      </p:cBhvr>
                                      <p:to>
                                        <p:strVal val="visible"/>
                                      </p:to>
                                    </p:set>
                                    <p:animEffect filter="fade" transition="in">
                                      <p:cBhvr>
                                        <p:cTn dur="1000"/>
                                        <p:tgtEl>
                                          <p:spTgt spid="1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3" st="3"/>
                                            </p:txEl>
                                          </p:spTgt>
                                        </p:tgtEl>
                                        <p:attrNameLst>
                                          <p:attrName>style.visibility</p:attrName>
                                        </p:attrNameLst>
                                      </p:cBhvr>
                                      <p:to>
                                        <p:strVal val="visible"/>
                                      </p:to>
                                    </p:set>
                                    <p:animEffect filter="fade" transition="in">
                                      <p:cBhvr>
                                        <p:cTn dur="1000"/>
                                        <p:tgtEl>
                                          <p:spTgt spid="12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9"/>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What is a spreadsheet and when would you use it?</a:t>
            </a:r>
            <a:endParaRPr b="1" i="0" sz="2600" u="none" cap="none" strike="noStrike">
              <a:solidFill>
                <a:srgbClr val="000000"/>
              </a:solidFill>
              <a:latin typeface="Arial"/>
              <a:ea typeface="Arial"/>
              <a:cs typeface="Arial"/>
              <a:sym typeface="Arial"/>
            </a:endParaRPr>
          </a:p>
        </p:txBody>
      </p:sp>
      <p:sp>
        <p:nvSpPr>
          <p:cNvPr id="133" name="Google Shape;133;p19"/>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rPr b="1" lang="en-US" sz="2600">
                <a:solidFill>
                  <a:srgbClr val="595959"/>
                </a:solidFill>
              </a:rPr>
              <a:t>Good for...</a:t>
            </a:r>
            <a:endParaRPr b="1" i="0" sz="2600" u="none" cap="none" strike="noStrike">
              <a:solidFill>
                <a:srgbClr val="595959"/>
              </a:solidFill>
              <a:latin typeface="Arial"/>
              <a:ea typeface="Arial"/>
              <a:cs typeface="Arial"/>
              <a:sym typeface="Arial"/>
            </a:endParaRPr>
          </a:p>
        </p:txBody>
      </p:sp>
      <p:sp>
        <p:nvSpPr>
          <p:cNvPr id="134" name="Google Shape;134;p19"/>
          <p:cNvSpPr txBox="1"/>
          <p:nvPr/>
        </p:nvSpPr>
        <p:spPr>
          <a:xfrm>
            <a:off x="4525475" y="1091400"/>
            <a:ext cx="4063800" cy="4392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595959"/>
              </a:buClr>
              <a:buSzPts val="2600"/>
              <a:buFont typeface="Arial"/>
              <a:buNone/>
            </a:pPr>
            <a:r>
              <a:rPr b="1" lang="en-US" sz="2600">
                <a:solidFill>
                  <a:srgbClr val="595959"/>
                </a:solidFill>
              </a:rPr>
              <a:t>Not so much at...</a:t>
            </a:r>
            <a:endParaRPr/>
          </a:p>
        </p:txBody>
      </p:sp>
      <p:sp>
        <p:nvSpPr>
          <p:cNvPr id="135" name="Google Shape;135;p19"/>
          <p:cNvSpPr txBox="1"/>
          <p:nvPr/>
        </p:nvSpPr>
        <p:spPr>
          <a:xfrm>
            <a:off x="398463" y="1643195"/>
            <a:ext cx="3942000" cy="29019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Entering/editing data</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Flexible data structuring</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Quick, visual data analysis on small datasets</a:t>
            </a:r>
            <a:endParaRPr sz="2000">
              <a:solidFill>
                <a:srgbClr val="595959"/>
              </a:solidFill>
            </a:endParaRPr>
          </a:p>
        </p:txBody>
      </p:sp>
      <p:sp>
        <p:nvSpPr>
          <p:cNvPr id="136" name="Google Shape;136;p19"/>
          <p:cNvSpPr txBox="1"/>
          <p:nvPr/>
        </p:nvSpPr>
        <p:spPr>
          <a:xfrm>
            <a:off x="4525425" y="1643195"/>
            <a:ext cx="4063800" cy="28830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D3002D"/>
              </a:buClr>
              <a:buSzPts val="2000"/>
              <a:buFont typeface="Arial"/>
              <a:buChar char="•"/>
            </a:pPr>
            <a:r>
              <a:rPr lang="en-US" sz="2000">
                <a:solidFill>
                  <a:srgbClr val="595959"/>
                </a:solidFill>
              </a:rPr>
              <a:t>Archiving data</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Big data</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Interfacing data</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Structured data across multiple datasets</a:t>
            </a:r>
            <a:endParaRPr sz="2000">
              <a:solidFill>
                <a:srgbClr val="59595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0" st="0"/>
                                            </p:txEl>
                                          </p:spTgt>
                                        </p:tgtEl>
                                        <p:attrNameLst>
                                          <p:attrName>style.visibility</p:attrName>
                                        </p:attrNameLst>
                                      </p:cBhvr>
                                      <p:to>
                                        <p:strVal val="visible"/>
                                      </p:to>
                                    </p:set>
                                    <p:animEffect filter="fade" transition="in">
                                      <p:cBhvr>
                                        <p:cTn dur="1000"/>
                                        <p:tgtEl>
                                          <p:spTgt spid="1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1" st="1"/>
                                            </p:txEl>
                                          </p:spTgt>
                                        </p:tgtEl>
                                        <p:attrNameLst>
                                          <p:attrName>style.visibility</p:attrName>
                                        </p:attrNameLst>
                                      </p:cBhvr>
                                      <p:to>
                                        <p:strVal val="visible"/>
                                      </p:to>
                                    </p:set>
                                    <p:animEffect filter="fade" transition="in">
                                      <p:cBhvr>
                                        <p:cTn dur="1000"/>
                                        <p:tgtEl>
                                          <p:spTgt spid="1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2" st="2"/>
                                            </p:txEl>
                                          </p:spTgt>
                                        </p:tgtEl>
                                        <p:attrNameLst>
                                          <p:attrName>style.visibility</p:attrName>
                                        </p:attrNameLst>
                                      </p:cBhvr>
                                      <p:to>
                                        <p:strVal val="visible"/>
                                      </p:to>
                                    </p:set>
                                    <p:animEffect filter="fade" transition="in">
                                      <p:cBhvr>
                                        <p:cTn dur="1000"/>
                                        <p:tgtEl>
                                          <p:spTgt spid="1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3" st="3"/>
                                            </p:txEl>
                                          </p:spTgt>
                                        </p:tgtEl>
                                        <p:attrNameLst>
                                          <p:attrName>style.visibility</p:attrName>
                                        </p:attrNameLst>
                                      </p:cBhvr>
                                      <p:to>
                                        <p:strVal val="visible"/>
                                      </p:to>
                                    </p:set>
                                    <p:animEffect filter="fade" transition="in">
                                      <p:cBhvr>
                                        <p:cTn dur="1000"/>
                                        <p:tgtEl>
                                          <p:spTgt spid="13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0" name="Shape 140"/>
        <p:cNvGrpSpPr/>
        <p:nvPr/>
      </p:nvGrpSpPr>
      <p:grpSpPr>
        <a:xfrm>
          <a:off x="0" y="0"/>
          <a:ext cx="0" cy="0"/>
          <a:chOff x="0" y="0"/>
          <a:chExt cx="0" cy="0"/>
        </a:xfrm>
      </p:grpSpPr>
      <p:pic>
        <p:nvPicPr>
          <p:cNvPr id="141" name="Google Shape;141;p20"/>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142" name="Google Shape;142;p20"/>
          <p:cNvSpPr txBox="1"/>
          <p:nvPr/>
        </p:nvSpPr>
        <p:spPr>
          <a:xfrm>
            <a:off x="398624" y="1173707"/>
            <a:ext cx="8190600" cy="3655800"/>
          </a:xfrm>
          <a:prstGeom prst="rect">
            <a:avLst/>
          </a:prstGeom>
          <a:noFill/>
          <a:ln>
            <a:noFill/>
          </a:ln>
        </p:spPr>
        <p:txBody>
          <a:bodyPr anchorCtr="0" anchor="t" bIns="0" lIns="0" spcFirstLastPara="1" rIns="0" wrap="square" tIns="0">
            <a:noAutofit/>
          </a:bodyPr>
          <a:lstStyle/>
          <a:p>
            <a:pPr indent="-276860" lvl="0" marL="274320" marR="0" rtl="0" algn="l">
              <a:lnSpc>
                <a:spcPct val="100000"/>
              </a:lnSpc>
              <a:spcBef>
                <a:spcPts val="0"/>
              </a:spcBef>
              <a:spcAft>
                <a:spcPts val="0"/>
              </a:spcAft>
              <a:buClr>
                <a:srgbClr val="D3002D"/>
              </a:buClr>
              <a:buSzPts val="2200"/>
              <a:buFont typeface="Arial"/>
              <a:buChar char="•"/>
            </a:pPr>
            <a:r>
              <a:rPr lang="en-US" sz="2200">
                <a:solidFill>
                  <a:srgbClr val="595959"/>
                </a:solidFill>
              </a:rPr>
              <a:t>1970s origins...</a:t>
            </a:r>
            <a:endParaRPr/>
          </a:p>
        </p:txBody>
      </p:sp>
      <p:sp>
        <p:nvSpPr>
          <p:cNvPr id="143" name="Google Shape;143;p20"/>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Relational databases</a:t>
            </a:r>
            <a:endParaRPr/>
          </a:p>
        </p:txBody>
      </p:sp>
      <p:pic>
        <p:nvPicPr>
          <p:cNvPr id="144" name="Google Shape;144;p20"/>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8" name="Shape 148"/>
        <p:cNvGrpSpPr/>
        <p:nvPr/>
      </p:nvGrpSpPr>
      <p:grpSpPr>
        <a:xfrm>
          <a:off x="0" y="0"/>
          <a:ext cx="0" cy="0"/>
          <a:chOff x="0" y="0"/>
          <a:chExt cx="0" cy="0"/>
        </a:xfrm>
      </p:grpSpPr>
      <p:pic>
        <p:nvPicPr>
          <p:cNvPr id="149" name="Google Shape;149;p21"/>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150" name="Google Shape;150;p21"/>
          <p:cNvSpPr txBox="1"/>
          <p:nvPr/>
        </p:nvSpPr>
        <p:spPr>
          <a:xfrm>
            <a:off x="398624" y="1173707"/>
            <a:ext cx="8190600" cy="3655800"/>
          </a:xfrm>
          <a:prstGeom prst="rect">
            <a:avLst/>
          </a:prstGeom>
          <a:noFill/>
          <a:ln>
            <a:noFill/>
          </a:ln>
        </p:spPr>
        <p:txBody>
          <a:bodyPr anchorCtr="0" anchor="t" bIns="0" lIns="0" spcFirstLastPara="1" rIns="0" wrap="square" tIns="0">
            <a:noAutofit/>
          </a:bodyPr>
          <a:lstStyle/>
          <a:p>
            <a:pPr indent="-276860" lvl="0" marL="274320" marR="0" rtl="0" algn="l">
              <a:lnSpc>
                <a:spcPct val="100000"/>
              </a:lnSpc>
              <a:spcBef>
                <a:spcPts val="0"/>
              </a:spcBef>
              <a:spcAft>
                <a:spcPts val="0"/>
              </a:spcAft>
              <a:buClr>
                <a:srgbClr val="D3002D"/>
              </a:buClr>
              <a:buSzPts val="2200"/>
              <a:buFont typeface="Arial"/>
              <a:buChar char="•"/>
            </a:pPr>
            <a:r>
              <a:rPr lang="en-US" sz="2200">
                <a:solidFill>
                  <a:srgbClr val="595959"/>
                </a:solidFill>
              </a:rPr>
              <a:t>1970s origins…</a:t>
            </a:r>
            <a:endParaRPr sz="2200">
              <a:solidFill>
                <a:srgbClr val="595959"/>
              </a:solidFill>
            </a:endParaRPr>
          </a:p>
          <a:p>
            <a:pPr indent="-368300" lvl="1" marL="914400" marR="0" rtl="0" algn="l">
              <a:lnSpc>
                <a:spcPct val="100000"/>
              </a:lnSpc>
              <a:spcBef>
                <a:spcPts val="0"/>
              </a:spcBef>
              <a:spcAft>
                <a:spcPts val="0"/>
              </a:spcAft>
              <a:buClr>
                <a:srgbClr val="595959"/>
              </a:buClr>
              <a:buSzPts val="2200"/>
              <a:buChar char="•"/>
            </a:pPr>
            <a:r>
              <a:rPr lang="en-US" sz="2200">
                <a:solidFill>
                  <a:srgbClr val="595959"/>
                </a:solidFill>
              </a:rPr>
              <a:t>Still with us today!</a:t>
            </a:r>
            <a:endParaRPr sz="2200">
              <a:solidFill>
                <a:srgbClr val="595959"/>
              </a:solidFill>
            </a:endParaRPr>
          </a:p>
        </p:txBody>
      </p:sp>
      <p:sp>
        <p:nvSpPr>
          <p:cNvPr id="151" name="Google Shape;151;p21"/>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Relational databases</a:t>
            </a:r>
            <a:endParaRPr/>
          </a:p>
        </p:txBody>
      </p:sp>
      <p:pic>
        <p:nvPicPr>
          <p:cNvPr id="152" name="Google Shape;152;p21"/>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pic>
        <p:nvPicPr>
          <p:cNvPr id="153" name="Google Shape;153;p21"/>
          <p:cNvPicPr preferRelativeResize="0"/>
          <p:nvPr/>
        </p:nvPicPr>
        <p:blipFill>
          <a:blip r:embed="rId4">
            <a:alphaModFix/>
          </a:blip>
          <a:stretch>
            <a:fillRect/>
          </a:stretch>
        </p:blipFill>
        <p:spPr>
          <a:xfrm>
            <a:off x="778525" y="2787681"/>
            <a:ext cx="1534123" cy="1705501"/>
          </a:xfrm>
          <a:prstGeom prst="rect">
            <a:avLst/>
          </a:prstGeom>
          <a:noFill/>
          <a:ln>
            <a:noFill/>
          </a:ln>
        </p:spPr>
      </p:pic>
      <p:pic>
        <p:nvPicPr>
          <p:cNvPr id="154" name="Google Shape;154;p21"/>
          <p:cNvPicPr preferRelativeResize="0"/>
          <p:nvPr/>
        </p:nvPicPr>
        <p:blipFill>
          <a:blip r:embed="rId5">
            <a:alphaModFix/>
          </a:blip>
          <a:stretch>
            <a:fillRect/>
          </a:stretch>
        </p:blipFill>
        <p:spPr>
          <a:xfrm>
            <a:off x="6825430" y="2025401"/>
            <a:ext cx="1125874" cy="1600575"/>
          </a:xfrm>
          <a:prstGeom prst="rect">
            <a:avLst/>
          </a:prstGeom>
          <a:noFill/>
          <a:ln>
            <a:noFill/>
          </a:ln>
        </p:spPr>
      </p:pic>
      <p:pic>
        <p:nvPicPr>
          <p:cNvPr id="155" name="Google Shape;155;p21"/>
          <p:cNvPicPr preferRelativeResize="0"/>
          <p:nvPr/>
        </p:nvPicPr>
        <p:blipFill>
          <a:blip r:embed="rId6">
            <a:alphaModFix/>
          </a:blip>
          <a:stretch>
            <a:fillRect/>
          </a:stretch>
        </p:blipFill>
        <p:spPr>
          <a:xfrm>
            <a:off x="6918607" y="4081642"/>
            <a:ext cx="1444743" cy="745250"/>
          </a:xfrm>
          <a:prstGeom prst="rect">
            <a:avLst/>
          </a:prstGeom>
          <a:noFill/>
          <a:ln>
            <a:noFill/>
          </a:ln>
        </p:spPr>
      </p:pic>
      <p:pic>
        <p:nvPicPr>
          <p:cNvPr id="156" name="Google Shape;156;p21"/>
          <p:cNvPicPr preferRelativeResize="0"/>
          <p:nvPr/>
        </p:nvPicPr>
        <p:blipFill>
          <a:blip r:embed="rId7">
            <a:alphaModFix/>
          </a:blip>
          <a:stretch>
            <a:fillRect/>
          </a:stretch>
        </p:blipFill>
        <p:spPr>
          <a:xfrm>
            <a:off x="2398175" y="2136375"/>
            <a:ext cx="2000776" cy="1039375"/>
          </a:xfrm>
          <a:prstGeom prst="rect">
            <a:avLst/>
          </a:prstGeom>
          <a:noFill/>
          <a:ln>
            <a:noFill/>
          </a:ln>
        </p:spPr>
      </p:pic>
      <p:pic>
        <p:nvPicPr>
          <p:cNvPr id="157" name="Google Shape;157;p21"/>
          <p:cNvPicPr preferRelativeResize="0"/>
          <p:nvPr/>
        </p:nvPicPr>
        <p:blipFill>
          <a:blip r:embed="rId8">
            <a:alphaModFix/>
          </a:blip>
          <a:stretch>
            <a:fillRect/>
          </a:stretch>
        </p:blipFill>
        <p:spPr>
          <a:xfrm>
            <a:off x="3112388" y="3625975"/>
            <a:ext cx="1200924" cy="1200924"/>
          </a:xfrm>
          <a:prstGeom prst="rect">
            <a:avLst/>
          </a:prstGeom>
          <a:noFill/>
          <a:ln>
            <a:noFill/>
          </a:ln>
        </p:spPr>
      </p:pic>
      <p:pic>
        <p:nvPicPr>
          <p:cNvPr id="158" name="Google Shape;158;p21"/>
          <p:cNvPicPr preferRelativeResize="0"/>
          <p:nvPr/>
        </p:nvPicPr>
        <p:blipFill>
          <a:blip r:embed="rId9">
            <a:alphaModFix/>
          </a:blip>
          <a:stretch>
            <a:fillRect/>
          </a:stretch>
        </p:blipFill>
        <p:spPr>
          <a:xfrm>
            <a:off x="4616949" y="2505050"/>
            <a:ext cx="1904828" cy="1428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 name="Shape 23"/>
        <p:cNvGrpSpPr/>
        <p:nvPr/>
      </p:nvGrpSpPr>
      <p:grpSpPr>
        <a:xfrm>
          <a:off x="0" y="0"/>
          <a:ext cx="0" cy="0"/>
          <a:chOff x="0" y="0"/>
          <a:chExt cx="0" cy="0"/>
        </a:xfrm>
      </p:grpSpPr>
      <p:sp>
        <p:nvSpPr>
          <p:cNvPr id="24" name="Google Shape;24;p4"/>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 name="Google Shape;25;p4"/>
          <p:cNvPicPr preferRelativeResize="0"/>
          <p:nvPr/>
        </p:nvPicPr>
        <p:blipFill rotWithShape="1">
          <a:blip r:embed="rId3">
            <a:alphaModFix/>
          </a:blip>
          <a:srcRect b="0" l="0" r="0" t="0"/>
          <a:stretch/>
        </p:blipFill>
        <p:spPr>
          <a:xfrm>
            <a:off x="530225" y="517524"/>
            <a:ext cx="3023005" cy="568325"/>
          </a:xfrm>
          <a:prstGeom prst="rect">
            <a:avLst/>
          </a:prstGeom>
          <a:noFill/>
          <a:ln>
            <a:noFill/>
          </a:ln>
        </p:spPr>
      </p:pic>
      <p:pic>
        <p:nvPicPr>
          <p:cNvPr id="26" name="Google Shape;26;p4"/>
          <p:cNvPicPr preferRelativeResize="0"/>
          <p:nvPr/>
        </p:nvPicPr>
        <p:blipFill rotWithShape="1">
          <a:blip r:embed="rId4">
            <a:alphaModFix/>
          </a:blip>
          <a:srcRect b="19061" l="0" r="8742" t="0"/>
          <a:stretch/>
        </p:blipFill>
        <p:spPr>
          <a:xfrm>
            <a:off x="3893169" y="1324620"/>
            <a:ext cx="5250830" cy="3818879"/>
          </a:xfrm>
          <a:prstGeom prst="rect">
            <a:avLst/>
          </a:prstGeom>
          <a:noFill/>
          <a:ln>
            <a:noFill/>
          </a:ln>
        </p:spPr>
      </p:pic>
      <p:sp>
        <p:nvSpPr>
          <p:cNvPr id="27" name="Google Shape;27;p4"/>
          <p:cNvSpPr txBox="1"/>
          <p:nvPr/>
        </p:nvSpPr>
        <p:spPr>
          <a:xfrm>
            <a:off x="514703" y="1183746"/>
            <a:ext cx="4540800" cy="900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800"/>
              <a:buFont typeface="Arial"/>
              <a:buNone/>
            </a:pPr>
            <a:r>
              <a:rPr lang="en-US" sz="1800">
                <a:solidFill>
                  <a:srgbClr val="6C6C6C"/>
                </a:solidFill>
              </a:rPr>
              <a:t>SQL-Powered Excel for Business Analytics</a:t>
            </a:r>
            <a:endParaRPr/>
          </a:p>
        </p:txBody>
      </p:sp>
      <p:sp>
        <p:nvSpPr>
          <p:cNvPr id="28" name="Google Shape;28;p4"/>
          <p:cNvSpPr txBox="1"/>
          <p:nvPr/>
        </p:nvSpPr>
        <p:spPr>
          <a:xfrm>
            <a:off x="514703" y="4512235"/>
            <a:ext cx="3264000" cy="2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200"/>
              <a:buFont typeface="Arial"/>
              <a:buNone/>
            </a:pPr>
            <a:r>
              <a:rPr b="0" i="0" lang="en-US" sz="1200" u="none" cap="none" strike="noStrike">
                <a:solidFill>
                  <a:srgbClr val="6C6C6C"/>
                </a:solidFill>
                <a:latin typeface="Arial"/>
                <a:ea typeface="Arial"/>
                <a:cs typeface="Arial"/>
                <a:sym typeface="Arial"/>
              </a:rPr>
              <a:t>Month/Year</a:t>
            </a:r>
            <a:endParaRPr/>
          </a:p>
        </p:txBody>
      </p:sp>
      <p:sp>
        <p:nvSpPr>
          <p:cNvPr id="29" name="Google Shape;29;p4"/>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2" name="Shape 162"/>
        <p:cNvGrpSpPr/>
        <p:nvPr/>
      </p:nvGrpSpPr>
      <p:grpSpPr>
        <a:xfrm>
          <a:off x="0" y="0"/>
          <a:ext cx="0" cy="0"/>
          <a:chOff x="0" y="0"/>
          <a:chExt cx="0" cy="0"/>
        </a:xfrm>
      </p:grpSpPr>
      <p:sp>
        <p:nvSpPr>
          <p:cNvPr id="163" name="Google Shape;163;p22"/>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400"/>
              <a:t>What relational database system does your organization use?</a:t>
            </a:r>
            <a:endParaRPr sz="2400"/>
          </a:p>
        </p:txBody>
      </p:sp>
      <p:graphicFrame>
        <p:nvGraphicFramePr>
          <p:cNvPr id="164" name="Google Shape;164;p22"/>
          <p:cNvGraphicFramePr/>
          <p:nvPr/>
        </p:nvGraphicFramePr>
        <p:xfrm>
          <a:off x="403225" y="1295400"/>
          <a:ext cx="3000000" cy="3000000"/>
        </p:xfrm>
        <a:graphic>
          <a:graphicData uri="http://schemas.openxmlformats.org/drawingml/2006/table">
            <a:tbl>
              <a:tblPr bandRow="1" firstRow="1">
                <a:noFill/>
                <a:tableStyleId>{1E0709F7-C4A5-4DAA-9ECC-88EBCA296C3A}</a:tableStyleId>
              </a:tblPr>
              <a:tblGrid>
                <a:gridCol w="1165825"/>
                <a:gridCol w="2621275"/>
              </a:tblGrid>
              <a:tr h="370850">
                <a:tc gridSpan="2">
                  <a:txBody>
                    <a:bodyPr/>
                    <a:lstStyle/>
                    <a:p>
                      <a:pPr indent="0" lvl="0" marL="0" marR="0" rtl="0" algn="l">
                        <a:spcBef>
                          <a:spcPts val="0"/>
                        </a:spcBef>
                        <a:spcAft>
                          <a:spcPts val="0"/>
                        </a:spcAft>
                        <a:buNone/>
                      </a:pPr>
                      <a:r>
                        <a:t/>
                      </a:r>
                      <a:endParaRPr sz="1200">
                        <a:solidFill>
                          <a:schemeClr val="lt1"/>
                        </a:solidFill>
                      </a:endParaRPr>
                    </a:p>
                  </a:txBody>
                  <a:tcPr marT="45725" marB="45725" marR="91450" marL="91450" anchor="ctr">
                    <a:solidFill>
                      <a:srgbClr val="D3002D"/>
                    </a:solidFill>
                  </a:tcPr>
                </a:tc>
                <a:tc hMerge="1"/>
              </a:tr>
              <a:tr h="370850">
                <a:tc>
                  <a:txBody>
                    <a:bodyPr/>
                    <a:lstStyle/>
                    <a:p>
                      <a:pPr indent="-298450" lvl="0" marL="457200" marR="0" rtl="0" algn="l">
                        <a:spcBef>
                          <a:spcPts val="0"/>
                        </a:spcBef>
                        <a:spcAft>
                          <a:spcPts val="0"/>
                        </a:spcAft>
                        <a:buClr>
                          <a:schemeClr val="dk1"/>
                        </a:buClr>
                        <a:buSzPts val="1100"/>
                        <a:buAutoNum type="alphaUcPeriod"/>
                      </a:pPr>
                      <a:r>
                        <a:t/>
                      </a:r>
                      <a:endParaRPr sz="1100">
                        <a:solidFill>
                          <a:schemeClr val="dk1"/>
                        </a:solidFill>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US" sz="1100">
                          <a:solidFill>
                            <a:schemeClr val="dk1"/>
                          </a:solidFill>
                        </a:rPr>
                        <a:t>PostgreSQL</a:t>
                      </a:r>
                      <a:endParaRPr sz="1100">
                        <a:solidFill>
                          <a:schemeClr val="dk1"/>
                        </a:solidFill>
                      </a:endParaRPr>
                    </a:p>
                  </a:txBody>
                  <a:tcPr marT="45725" marB="45725" marR="91450" marL="91450" anchor="ctr">
                    <a:solidFill>
                      <a:srgbClr val="D8D8D8"/>
                    </a:solidFill>
                  </a:tcPr>
                </a:tc>
              </a:tr>
              <a:tr h="370850">
                <a:tc>
                  <a:txBody>
                    <a:bodyPr/>
                    <a:lstStyle/>
                    <a:p>
                      <a:pPr indent="0" lvl="0" marL="0" marR="0" rtl="0" algn="l">
                        <a:spcBef>
                          <a:spcPts val="0"/>
                        </a:spcBef>
                        <a:spcAft>
                          <a:spcPts val="0"/>
                        </a:spcAft>
                        <a:buNone/>
                      </a:pPr>
                      <a:r>
                        <a:rPr lang="en-US" sz="1100">
                          <a:solidFill>
                            <a:schemeClr val="dk1"/>
                          </a:solidFill>
                        </a:rPr>
                        <a:t>B. </a:t>
                      </a:r>
                      <a:endParaRPr sz="1100">
                        <a:solidFill>
                          <a:schemeClr val="dk1"/>
                        </a:solidFill>
                      </a:endParaRPr>
                    </a:p>
                  </a:txBody>
                  <a:tcPr marT="45725" marB="45725" marR="91450" marL="91450" anchor="ctr">
                    <a:solidFill>
                      <a:srgbClr val="F2F2F2"/>
                    </a:solidFill>
                  </a:tcPr>
                </a:tc>
                <a:tc>
                  <a:txBody>
                    <a:bodyPr/>
                    <a:lstStyle/>
                    <a:p>
                      <a:pPr indent="0" lvl="0" marL="0" marR="0" rtl="0" algn="l">
                        <a:spcBef>
                          <a:spcPts val="0"/>
                        </a:spcBef>
                        <a:spcAft>
                          <a:spcPts val="0"/>
                        </a:spcAft>
                        <a:buNone/>
                      </a:pPr>
                      <a:r>
                        <a:rPr lang="en-US" sz="1100">
                          <a:solidFill>
                            <a:schemeClr val="dk1"/>
                          </a:solidFill>
                        </a:rPr>
                        <a:t>Oracle</a:t>
                      </a:r>
                      <a:endParaRPr sz="1100">
                        <a:solidFill>
                          <a:schemeClr val="dk1"/>
                        </a:solidFill>
                      </a:endParaRPr>
                    </a:p>
                  </a:txBody>
                  <a:tcPr marT="45725" marB="45725" marR="91450" marL="91450" anchor="ctr">
                    <a:solidFill>
                      <a:srgbClr val="F2F2F2"/>
                    </a:solidFill>
                  </a:tcPr>
                </a:tc>
              </a:tr>
              <a:tr h="370850">
                <a:tc>
                  <a:txBody>
                    <a:bodyPr/>
                    <a:lstStyle/>
                    <a:p>
                      <a:pPr indent="0" lvl="0" marL="0" marR="0" rtl="0" algn="l">
                        <a:spcBef>
                          <a:spcPts val="0"/>
                        </a:spcBef>
                        <a:spcAft>
                          <a:spcPts val="0"/>
                        </a:spcAft>
                        <a:buNone/>
                      </a:pPr>
                      <a:r>
                        <a:rPr lang="en-US" sz="1100">
                          <a:solidFill>
                            <a:schemeClr val="dk1"/>
                          </a:solidFill>
                        </a:rPr>
                        <a:t>C.</a:t>
                      </a:r>
                      <a:endParaRPr sz="1100">
                        <a:solidFill>
                          <a:schemeClr val="dk1"/>
                        </a:solidFill>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US" sz="1100">
                          <a:solidFill>
                            <a:schemeClr val="dk1"/>
                          </a:solidFill>
                        </a:rPr>
                        <a:t>SQL Server</a:t>
                      </a:r>
                      <a:endParaRPr sz="1100">
                        <a:solidFill>
                          <a:schemeClr val="dk1"/>
                        </a:solidFill>
                      </a:endParaRPr>
                    </a:p>
                  </a:txBody>
                  <a:tcPr marT="45725" marB="45725" marR="91450" marL="91450" anchor="ctr">
                    <a:solidFill>
                      <a:srgbClr val="D8D8D8"/>
                    </a:solidFill>
                  </a:tcPr>
                </a:tc>
              </a:tr>
              <a:tr h="370850">
                <a:tc>
                  <a:txBody>
                    <a:bodyPr/>
                    <a:lstStyle/>
                    <a:p>
                      <a:pPr indent="0" lvl="0" marL="0" marR="0" rtl="0" algn="l">
                        <a:spcBef>
                          <a:spcPts val="0"/>
                        </a:spcBef>
                        <a:spcAft>
                          <a:spcPts val="0"/>
                        </a:spcAft>
                        <a:buNone/>
                      </a:pPr>
                      <a:r>
                        <a:rPr lang="en-US" sz="1100">
                          <a:solidFill>
                            <a:schemeClr val="dk1"/>
                          </a:solidFill>
                        </a:rPr>
                        <a:t>D. </a:t>
                      </a:r>
                      <a:endParaRPr sz="1100">
                        <a:solidFill>
                          <a:schemeClr val="dk1"/>
                        </a:solidFill>
                      </a:endParaRPr>
                    </a:p>
                  </a:txBody>
                  <a:tcPr marT="45725" marB="45725" marR="91450" marL="91450" anchor="ctr">
                    <a:solidFill>
                      <a:srgbClr val="F2F2F2"/>
                    </a:solidFill>
                  </a:tcPr>
                </a:tc>
                <a:tc>
                  <a:txBody>
                    <a:bodyPr/>
                    <a:lstStyle/>
                    <a:p>
                      <a:pPr indent="0" lvl="0" marL="0" marR="0" rtl="0" algn="l">
                        <a:spcBef>
                          <a:spcPts val="0"/>
                        </a:spcBef>
                        <a:spcAft>
                          <a:spcPts val="0"/>
                        </a:spcAft>
                        <a:buNone/>
                      </a:pPr>
                      <a:r>
                        <a:rPr lang="en-US" sz="1100">
                          <a:solidFill>
                            <a:schemeClr val="dk1"/>
                          </a:solidFill>
                        </a:rPr>
                        <a:t>Microsoft Access</a:t>
                      </a:r>
                      <a:endParaRPr sz="1100">
                        <a:solidFill>
                          <a:schemeClr val="dk1"/>
                        </a:solidFill>
                      </a:endParaRPr>
                    </a:p>
                  </a:txBody>
                  <a:tcPr marT="45725" marB="45725" marR="91450" marL="91450" anchor="ctr">
                    <a:solidFill>
                      <a:srgbClr val="F2F2F2"/>
                    </a:solidFill>
                  </a:tcPr>
                </a:tc>
              </a:tr>
              <a:tr h="370850">
                <a:tc>
                  <a:txBody>
                    <a:bodyPr/>
                    <a:lstStyle/>
                    <a:p>
                      <a:pPr indent="0" lvl="0" marL="0" marR="0" rtl="0" algn="l">
                        <a:spcBef>
                          <a:spcPts val="0"/>
                        </a:spcBef>
                        <a:spcAft>
                          <a:spcPts val="0"/>
                        </a:spcAft>
                        <a:buNone/>
                      </a:pPr>
                      <a:r>
                        <a:rPr lang="en-US" sz="1100">
                          <a:solidFill>
                            <a:schemeClr val="dk1"/>
                          </a:solidFill>
                        </a:rPr>
                        <a:t>E.</a:t>
                      </a:r>
                      <a:endParaRPr sz="1100">
                        <a:solidFill>
                          <a:schemeClr val="dk1"/>
                        </a:solidFill>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US" sz="1100">
                          <a:solidFill>
                            <a:schemeClr val="dk1"/>
                          </a:solidFill>
                        </a:rPr>
                        <a:t>Other/don’t know</a:t>
                      </a:r>
                      <a:endParaRPr sz="1100">
                        <a:solidFill>
                          <a:schemeClr val="dk1"/>
                        </a:solidFill>
                      </a:endParaRPr>
                    </a:p>
                  </a:txBody>
                  <a:tcPr marT="45725" marB="45725" marR="91450" marL="91450" anchor="ctr">
                    <a:solidFill>
                      <a:srgbClr val="D8D8D8"/>
                    </a:solidFill>
                  </a:tcPr>
                </a:tc>
              </a:tr>
              <a:tr h="370850">
                <a:tc>
                  <a:txBody>
                    <a:bodyPr/>
                    <a:lstStyle/>
                    <a:p>
                      <a:pPr indent="0" lvl="0" marL="0" marR="0" rtl="0" algn="l">
                        <a:spcBef>
                          <a:spcPts val="0"/>
                        </a:spcBef>
                        <a:spcAft>
                          <a:spcPts val="0"/>
                        </a:spcAft>
                        <a:buNone/>
                      </a:pPr>
                      <a:r>
                        <a:t/>
                      </a:r>
                      <a:endParaRPr sz="1100">
                        <a:solidFill>
                          <a:schemeClr val="dk1"/>
                        </a:solidFill>
                      </a:endParaRPr>
                    </a:p>
                  </a:txBody>
                  <a:tcPr marT="45725" marB="45725" marR="91450" marL="91450" anchor="ctr">
                    <a:solidFill>
                      <a:srgbClr val="F2F2F2"/>
                    </a:solidFill>
                  </a:tcPr>
                </a:tc>
                <a:tc>
                  <a:txBody>
                    <a:bodyPr/>
                    <a:lstStyle/>
                    <a:p>
                      <a:pPr indent="0" lvl="0" marL="0" marR="0" rtl="0" algn="l">
                        <a:spcBef>
                          <a:spcPts val="0"/>
                        </a:spcBef>
                        <a:spcAft>
                          <a:spcPts val="0"/>
                        </a:spcAft>
                        <a:buNone/>
                      </a:pPr>
                      <a:r>
                        <a:t/>
                      </a:r>
                      <a:endParaRPr sz="1100">
                        <a:solidFill>
                          <a:schemeClr val="dk1"/>
                        </a:solidFill>
                      </a:endParaRPr>
                    </a:p>
                  </a:txBody>
                  <a:tcPr marT="45725" marB="45725" marR="91450" marL="91450" anchor="ctr">
                    <a:solidFill>
                      <a:srgbClr val="F2F2F2"/>
                    </a:solidFill>
                  </a:tcPr>
                </a:tc>
              </a:tr>
              <a:tr h="370850">
                <a:tc>
                  <a:txBody>
                    <a:bodyPr/>
                    <a:lstStyle/>
                    <a:p>
                      <a:pPr indent="0" lvl="0" marL="0" marR="0" rtl="0" algn="l">
                        <a:spcBef>
                          <a:spcPts val="0"/>
                        </a:spcBef>
                        <a:spcAft>
                          <a:spcPts val="0"/>
                        </a:spcAft>
                        <a:buNone/>
                      </a:pPr>
                      <a:r>
                        <a:t/>
                      </a:r>
                      <a:endParaRPr sz="1100">
                        <a:solidFill>
                          <a:schemeClr val="dk1"/>
                        </a:solidFill>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t/>
                      </a:r>
                      <a:endParaRPr sz="1100">
                        <a:solidFill>
                          <a:schemeClr val="dk1"/>
                        </a:solidFill>
                      </a:endParaRPr>
                    </a:p>
                  </a:txBody>
                  <a:tcPr marT="45725" marB="45725" marR="91450" marL="91450" anchor="ctr">
                    <a:solidFill>
                      <a:srgbClr val="D8D8D8"/>
                    </a:solidFill>
                  </a:tcPr>
                </a:tc>
              </a:tr>
            </a:tbl>
          </a:graphicData>
        </a:graphic>
      </p:graphicFrame>
      <p:sp>
        <p:nvSpPr>
          <p:cNvPr id="165" name="Google Shape;165;p22"/>
          <p:cNvSpPr txBox="1"/>
          <p:nvPr/>
        </p:nvSpPr>
        <p:spPr>
          <a:xfrm>
            <a:off x="5451231" y="1273126"/>
            <a:ext cx="3138000" cy="3078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9" name="Shape 169"/>
        <p:cNvGrpSpPr/>
        <p:nvPr/>
      </p:nvGrpSpPr>
      <p:grpSpPr>
        <a:xfrm>
          <a:off x="0" y="0"/>
          <a:ext cx="0" cy="0"/>
          <a:chOff x="0" y="0"/>
          <a:chExt cx="0" cy="0"/>
        </a:xfrm>
      </p:grpSpPr>
      <p:pic>
        <p:nvPicPr>
          <p:cNvPr id="170" name="Google Shape;170;p23"/>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171" name="Google Shape;171;p23"/>
          <p:cNvSpPr txBox="1"/>
          <p:nvPr/>
        </p:nvSpPr>
        <p:spPr>
          <a:xfrm>
            <a:off x="398624" y="1173707"/>
            <a:ext cx="8190600" cy="3655800"/>
          </a:xfrm>
          <a:prstGeom prst="rect">
            <a:avLst/>
          </a:prstGeom>
          <a:noFill/>
          <a:ln>
            <a:noFill/>
          </a:ln>
        </p:spPr>
        <p:txBody>
          <a:bodyPr anchorCtr="0" anchor="t" bIns="0" lIns="0" spcFirstLastPara="1" rIns="0" wrap="square" tIns="0">
            <a:noAutofit/>
          </a:bodyPr>
          <a:lstStyle/>
          <a:p>
            <a:pPr indent="-365760" lvl="0" marL="274320" marR="0" rtl="0" algn="l">
              <a:lnSpc>
                <a:spcPct val="100000"/>
              </a:lnSpc>
              <a:spcBef>
                <a:spcPts val="0"/>
              </a:spcBef>
              <a:spcAft>
                <a:spcPts val="0"/>
              </a:spcAft>
              <a:buClr>
                <a:srgbClr val="D3002D"/>
              </a:buClr>
              <a:buSzPts val="3600"/>
              <a:buChar char="•"/>
            </a:pPr>
            <a:r>
              <a:rPr b="1" lang="en-US" sz="3600">
                <a:solidFill>
                  <a:srgbClr val="595959"/>
                </a:solidFill>
              </a:rPr>
              <a:t>S</a:t>
            </a:r>
            <a:r>
              <a:rPr lang="en-US" sz="3600">
                <a:solidFill>
                  <a:srgbClr val="595959"/>
                </a:solidFill>
              </a:rPr>
              <a:t>tructured</a:t>
            </a:r>
            <a:endParaRPr sz="3600">
              <a:solidFill>
                <a:srgbClr val="595959"/>
              </a:solidFill>
            </a:endParaRPr>
          </a:p>
          <a:p>
            <a:pPr indent="0" lvl="0" marL="457200" rtl="0" algn="l">
              <a:spcBef>
                <a:spcPts val="0"/>
              </a:spcBef>
              <a:spcAft>
                <a:spcPts val="0"/>
              </a:spcAft>
              <a:buNone/>
            </a:pPr>
            <a:r>
              <a:t/>
            </a:r>
            <a:endParaRPr sz="3600">
              <a:solidFill>
                <a:srgbClr val="595959"/>
              </a:solidFill>
            </a:endParaRPr>
          </a:p>
        </p:txBody>
      </p:sp>
      <p:sp>
        <p:nvSpPr>
          <p:cNvPr id="172" name="Google Shape;172;p23"/>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Meet your Librarian, SQL</a:t>
            </a:r>
            <a:endParaRPr/>
          </a:p>
        </p:txBody>
      </p:sp>
      <p:pic>
        <p:nvPicPr>
          <p:cNvPr id="173" name="Google Shape;173;p23"/>
          <p:cNvPicPr preferRelativeResize="0"/>
          <p:nvPr/>
        </p:nvPicPr>
        <p:blipFill rotWithShape="1">
          <a:blip r:embed="rId4">
            <a:alphaModFix/>
          </a:blip>
          <a:srcRect b="0" l="12502" r="12495" t="0"/>
          <a:stretch/>
        </p:blipFill>
        <p:spPr>
          <a:xfrm>
            <a:off x="5809957" y="2449538"/>
            <a:ext cx="3584700" cy="3584700"/>
          </a:xfrm>
          <a:prstGeom prst="ellipse">
            <a:avLst/>
          </a:prstGeom>
          <a:noFill/>
          <a:ln>
            <a:noFill/>
          </a:ln>
        </p:spPr>
      </p:pic>
      <p:pic>
        <p:nvPicPr>
          <p:cNvPr id="174" name="Google Shape;174;p23"/>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8" name="Shape 178"/>
        <p:cNvGrpSpPr/>
        <p:nvPr/>
      </p:nvGrpSpPr>
      <p:grpSpPr>
        <a:xfrm>
          <a:off x="0" y="0"/>
          <a:ext cx="0" cy="0"/>
          <a:chOff x="0" y="0"/>
          <a:chExt cx="0" cy="0"/>
        </a:xfrm>
      </p:grpSpPr>
      <p:pic>
        <p:nvPicPr>
          <p:cNvPr id="179" name="Google Shape;179;p24"/>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180" name="Google Shape;180;p24"/>
          <p:cNvSpPr txBox="1"/>
          <p:nvPr/>
        </p:nvSpPr>
        <p:spPr>
          <a:xfrm>
            <a:off x="398624" y="1173707"/>
            <a:ext cx="8190600" cy="3655800"/>
          </a:xfrm>
          <a:prstGeom prst="rect">
            <a:avLst/>
          </a:prstGeom>
          <a:noFill/>
          <a:ln>
            <a:noFill/>
          </a:ln>
        </p:spPr>
        <p:txBody>
          <a:bodyPr anchorCtr="0" anchor="t" bIns="0" lIns="0" spcFirstLastPara="1" rIns="0" wrap="square" tIns="0">
            <a:noAutofit/>
          </a:bodyPr>
          <a:lstStyle/>
          <a:p>
            <a:pPr indent="-365760" lvl="0" marL="274320" marR="0" rtl="0" algn="l">
              <a:lnSpc>
                <a:spcPct val="100000"/>
              </a:lnSpc>
              <a:spcBef>
                <a:spcPts val="0"/>
              </a:spcBef>
              <a:spcAft>
                <a:spcPts val="0"/>
              </a:spcAft>
              <a:buClr>
                <a:srgbClr val="D3002D"/>
              </a:buClr>
              <a:buSzPts val="3600"/>
              <a:buChar char="•"/>
            </a:pPr>
            <a:r>
              <a:rPr b="1" lang="en-US" sz="3600">
                <a:solidFill>
                  <a:srgbClr val="595959"/>
                </a:solidFill>
              </a:rPr>
              <a:t>S</a:t>
            </a:r>
            <a:r>
              <a:rPr lang="en-US" sz="3600">
                <a:solidFill>
                  <a:srgbClr val="595959"/>
                </a:solidFill>
              </a:rPr>
              <a:t>tructured</a:t>
            </a:r>
            <a:endParaRPr sz="3600">
              <a:solidFill>
                <a:srgbClr val="595959"/>
              </a:solidFill>
            </a:endParaRPr>
          </a:p>
          <a:p>
            <a:pPr indent="-457200" lvl="0" marL="457200" rtl="0" algn="l">
              <a:spcBef>
                <a:spcPts val="0"/>
              </a:spcBef>
              <a:spcAft>
                <a:spcPts val="0"/>
              </a:spcAft>
              <a:buClr>
                <a:srgbClr val="595959"/>
              </a:buClr>
              <a:buSzPts val="3600"/>
              <a:buChar char="•"/>
            </a:pPr>
            <a:r>
              <a:rPr b="1" lang="en-US" sz="3600">
                <a:solidFill>
                  <a:srgbClr val="595959"/>
                </a:solidFill>
              </a:rPr>
              <a:t>Q</a:t>
            </a:r>
            <a:r>
              <a:rPr lang="en-US" sz="3600">
                <a:solidFill>
                  <a:srgbClr val="595959"/>
                </a:solidFill>
              </a:rPr>
              <a:t>uery</a:t>
            </a:r>
            <a:endParaRPr sz="3600">
              <a:solidFill>
                <a:srgbClr val="595959"/>
              </a:solidFill>
            </a:endParaRPr>
          </a:p>
          <a:p>
            <a:pPr indent="0" lvl="0" marL="0" rtl="0" algn="l">
              <a:spcBef>
                <a:spcPts val="0"/>
              </a:spcBef>
              <a:spcAft>
                <a:spcPts val="0"/>
              </a:spcAft>
              <a:buNone/>
            </a:pPr>
            <a:r>
              <a:t/>
            </a:r>
            <a:endParaRPr sz="3600">
              <a:solidFill>
                <a:srgbClr val="595959"/>
              </a:solidFill>
            </a:endParaRPr>
          </a:p>
        </p:txBody>
      </p:sp>
      <p:sp>
        <p:nvSpPr>
          <p:cNvPr id="181" name="Google Shape;181;p24"/>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Meet your Librarian, SQL</a:t>
            </a:r>
            <a:endParaRPr/>
          </a:p>
        </p:txBody>
      </p:sp>
      <p:pic>
        <p:nvPicPr>
          <p:cNvPr id="182" name="Google Shape;182;p24"/>
          <p:cNvPicPr preferRelativeResize="0"/>
          <p:nvPr/>
        </p:nvPicPr>
        <p:blipFill rotWithShape="1">
          <a:blip r:embed="rId4">
            <a:alphaModFix/>
          </a:blip>
          <a:srcRect b="0" l="12502" r="12495" t="0"/>
          <a:stretch/>
        </p:blipFill>
        <p:spPr>
          <a:xfrm>
            <a:off x="5809957" y="2449538"/>
            <a:ext cx="3584700" cy="3584700"/>
          </a:xfrm>
          <a:prstGeom prst="ellipse">
            <a:avLst/>
          </a:prstGeom>
          <a:noFill/>
          <a:ln>
            <a:noFill/>
          </a:ln>
        </p:spPr>
      </p:pic>
      <p:pic>
        <p:nvPicPr>
          <p:cNvPr id="183" name="Google Shape;183;p24"/>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7" name="Shape 187"/>
        <p:cNvGrpSpPr/>
        <p:nvPr/>
      </p:nvGrpSpPr>
      <p:grpSpPr>
        <a:xfrm>
          <a:off x="0" y="0"/>
          <a:ext cx="0" cy="0"/>
          <a:chOff x="0" y="0"/>
          <a:chExt cx="0" cy="0"/>
        </a:xfrm>
      </p:grpSpPr>
      <p:pic>
        <p:nvPicPr>
          <p:cNvPr id="188" name="Google Shape;188;p25"/>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189" name="Google Shape;189;p25"/>
          <p:cNvSpPr txBox="1"/>
          <p:nvPr/>
        </p:nvSpPr>
        <p:spPr>
          <a:xfrm>
            <a:off x="398624" y="1173707"/>
            <a:ext cx="8190600" cy="3655800"/>
          </a:xfrm>
          <a:prstGeom prst="rect">
            <a:avLst/>
          </a:prstGeom>
          <a:noFill/>
          <a:ln>
            <a:noFill/>
          </a:ln>
        </p:spPr>
        <p:txBody>
          <a:bodyPr anchorCtr="0" anchor="t" bIns="0" lIns="0" spcFirstLastPara="1" rIns="0" wrap="square" tIns="0">
            <a:noAutofit/>
          </a:bodyPr>
          <a:lstStyle/>
          <a:p>
            <a:pPr indent="-365760" lvl="0" marL="274320" marR="0" rtl="0" algn="l">
              <a:lnSpc>
                <a:spcPct val="100000"/>
              </a:lnSpc>
              <a:spcBef>
                <a:spcPts val="0"/>
              </a:spcBef>
              <a:spcAft>
                <a:spcPts val="0"/>
              </a:spcAft>
              <a:buClr>
                <a:srgbClr val="D3002D"/>
              </a:buClr>
              <a:buSzPts val="3600"/>
              <a:buChar char="•"/>
            </a:pPr>
            <a:r>
              <a:rPr b="1" lang="en-US" sz="3600">
                <a:solidFill>
                  <a:srgbClr val="595959"/>
                </a:solidFill>
              </a:rPr>
              <a:t>S</a:t>
            </a:r>
            <a:r>
              <a:rPr lang="en-US" sz="3600">
                <a:solidFill>
                  <a:srgbClr val="595959"/>
                </a:solidFill>
              </a:rPr>
              <a:t>tructured</a:t>
            </a:r>
            <a:endParaRPr sz="3600">
              <a:solidFill>
                <a:srgbClr val="595959"/>
              </a:solidFill>
            </a:endParaRPr>
          </a:p>
          <a:p>
            <a:pPr indent="-457200" lvl="0" marL="457200" rtl="0" algn="l">
              <a:spcBef>
                <a:spcPts val="0"/>
              </a:spcBef>
              <a:spcAft>
                <a:spcPts val="0"/>
              </a:spcAft>
              <a:buClr>
                <a:srgbClr val="595959"/>
              </a:buClr>
              <a:buSzPts val="3600"/>
              <a:buChar char="•"/>
            </a:pPr>
            <a:r>
              <a:rPr b="1" lang="en-US" sz="3600">
                <a:solidFill>
                  <a:srgbClr val="595959"/>
                </a:solidFill>
              </a:rPr>
              <a:t>Q</a:t>
            </a:r>
            <a:r>
              <a:rPr lang="en-US" sz="3600">
                <a:solidFill>
                  <a:srgbClr val="595959"/>
                </a:solidFill>
              </a:rPr>
              <a:t>uery</a:t>
            </a:r>
            <a:endParaRPr sz="3600">
              <a:solidFill>
                <a:srgbClr val="595959"/>
              </a:solidFill>
            </a:endParaRPr>
          </a:p>
          <a:p>
            <a:pPr indent="-457200" lvl="0" marL="457200" rtl="0" algn="l">
              <a:spcBef>
                <a:spcPts val="0"/>
              </a:spcBef>
              <a:spcAft>
                <a:spcPts val="0"/>
              </a:spcAft>
              <a:buClr>
                <a:srgbClr val="595959"/>
              </a:buClr>
              <a:buSzPts val="3600"/>
              <a:buChar char="•"/>
            </a:pPr>
            <a:r>
              <a:rPr b="1" lang="en-US" sz="3600">
                <a:solidFill>
                  <a:srgbClr val="595959"/>
                </a:solidFill>
              </a:rPr>
              <a:t>L</a:t>
            </a:r>
            <a:r>
              <a:rPr lang="en-US" sz="3600">
                <a:solidFill>
                  <a:srgbClr val="595959"/>
                </a:solidFill>
              </a:rPr>
              <a:t>anguage</a:t>
            </a:r>
            <a:endParaRPr sz="3600">
              <a:solidFill>
                <a:srgbClr val="595959"/>
              </a:solidFill>
            </a:endParaRPr>
          </a:p>
        </p:txBody>
      </p:sp>
      <p:sp>
        <p:nvSpPr>
          <p:cNvPr id="190" name="Google Shape;190;p25"/>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Meet your Librarian, SQL</a:t>
            </a:r>
            <a:endParaRPr/>
          </a:p>
        </p:txBody>
      </p:sp>
      <p:pic>
        <p:nvPicPr>
          <p:cNvPr id="191" name="Google Shape;191;p25"/>
          <p:cNvPicPr preferRelativeResize="0"/>
          <p:nvPr/>
        </p:nvPicPr>
        <p:blipFill rotWithShape="1">
          <a:blip r:embed="rId4">
            <a:alphaModFix/>
          </a:blip>
          <a:srcRect b="0" l="12502" r="12495" t="0"/>
          <a:stretch/>
        </p:blipFill>
        <p:spPr>
          <a:xfrm>
            <a:off x="5809957" y="2449538"/>
            <a:ext cx="3584700" cy="3584700"/>
          </a:xfrm>
          <a:prstGeom prst="ellipse">
            <a:avLst/>
          </a:prstGeom>
          <a:noFill/>
          <a:ln>
            <a:noFill/>
          </a:ln>
        </p:spPr>
      </p:pic>
      <p:pic>
        <p:nvPicPr>
          <p:cNvPr id="192" name="Google Shape;192;p25"/>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6" name="Shape 196"/>
        <p:cNvGrpSpPr/>
        <p:nvPr/>
      </p:nvGrpSpPr>
      <p:grpSpPr>
        <a:xfrm>
          <a:off x="0" y="0"/>
          <a:ext cx="0" cy="0"/>
          <a:chOff x="0" y="0"/>
          <a:chExt cx="0" cy="0"/>
        </a:xfrm>
      </p:grpSpPr>
      <p:pic>
        <p:nvPicPr>
          <p:cNvPr id="197" name="Google Shape;197;p26"/>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198" name="Google Shape;198;p26"/>
          <p:cNvSpPr txBox="1"/>
          <p:nvPr/>
        </p:nvSpPr>
        <p:spPr>
          <a:xfrm>
            <a:off x="398624" y="1173707"/>
            <a:ext cx="8190600" cy="3655800"/>
          </a:xfrm>
          <a:prstGeom prst="rect">
            <a:avLst/>
          </a:prstGeom>
          <a:noFill/>
          <a:ln>
            <a:noFill/>
          </a:ln>
        </p:spPr>
        <p:txBody>
          <a:bodyPr anchorCtr="0" anchor="t" bIns="0" lIns="0" spcFirstLastPara="1" rIns="0" wrap="square" tIns="0">
            <a:noAutofit/>
          </a:bodyPr>
          <a:lstStyle/>
          <a:p>
            <a:pPr indent="-381000" lvl="0" marL="457200" rtl="0" algn="l">
              <a:spcBef>
                <a:spcPts val="0"/>
              </a:spcBef>
              <a:spcAft>
                <a:spcPts val="0"/>
              </a:spcAft>
              <a:buClr>
                <a:srgbClr val="595959"/>
              </a:buClr>
              <a:buSzPts val="2400"/>
              <a:buChar char="•"/>
            </a:pPr>
            <a:r>
              <a:rPr lang="en-US" sz="2400">
                <a:solidFill>
                  <a:srgbClr val="494949"/>
                </a:solidFill>
                <a:highlight>
                  <a:srgbClr val="FFFFFF"/>
                </a:highlight>
              </a:rPr>
              <a:t>Lahman database: complete player statistics since 1871 plus salaries, Hall of Fame inductions and more!</a:t>
            </a:r>
            <a:endParaRPr sz="2400">
              <a:solidFill>
                <a:srgbClr val="494949"/>
              </a:solidFill>
              <a:highlight>
                <a:srgbClr val="FFFFFF"/>
              </a:highlight>
            </a:endParaRPr>
          </a:p>
          <a:p>
            <a:pPr indent="-381000" lvl="0" marL="457200" rtl="0" algn="l">
              <a:spcBef>
                <a:spcPts val="0"/>
              </a:spcBef>
              <a:spcAft>
                <a:spcPts val="0"/>
              </a:spcAft>
              <a:buClr>
                <a:srgbClr val="595959"/>
              </a:buClr>
              <a:buSzPts val="2400"/>
              <a:buChar char="•"/>
            </a:pPr>
            <a:r>
              <a:rPr lang="en-US" sz="2400">
                <a:solidFill>
                  <a:srgbClr val="494949"/>
                </a:solidFill>
                <a:highlight>
                  <a:schemeClr val="lt1"/>
                </a:highlight>
              </a:rPr>
              <a:t>Download </a:t>
            </a:r>
            <a:r>
              <a:rPr lang="en-US" sz="2400" u="sng">
                <a:solidFill>
                  <a:schemeClr val="accent5"/>
                </a:solidFill>
                <a:highlight>
                  <a:schemeClr val="lt1"/>
                </a:highlight>
                <a:hlinkClick r:id="rId4"/>
              </a:rPr>
              <a:t>here</a:t>
            </a:r>
            <a:r>
              <a:rPr lang="en-US" sz="2400">
                <a:solidFill>
                  <a:srgbClr val="494949"/>
                </a:solidFill>
                <a:highlight>
                  <a:schemeClr val="lt1"/>
                </a:highlight>
              </a:rPr>
              <a:t> for SQLite.</a:t>
            </a:r>
            <a:r>
              <a:rPr lang="en-US" sz="2400">
                <a:solidFill>
                  <a:srgbClr val="494949"/>
                </a:solidFill>
                <a:highlight>
                  <a:srgbClr val="FFFFFF"/>
                </a:highlight>
              </a:rPr>
              <a:t> </a:t>
            </a:r>
            <a:endParaRPr sz="2400">
              <a:solidFill>
                <a:srgbClr val="595959"/>
              </a:solidFill>
            </a:endParaRPr>
          </a:p>
        </p:txBody>
      </p:sp>
      <p:sp>
        <p:nvSpPr>
          <p:cNvPr id="199" name="Google Shape;199;p26"/>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Are you ready for some baseball?</a:t>
            </a:r>
            <a:endParaRPr/>
          </a:p>
        </p:txBody>
      </p:sp>
      <p:pic>
        <p:nvPicPr>
          <p:cNvPr id="200" name="Google Shape;200;p26"/>
          <p:cNvPicPr preferRelativeResize="0"/>
          <p:nvPr/>
        </p:nvPicPr>
        <p:blipFill rotWithShape="1">
          <a:blip r:embed="rId5">
            <a:alphaModFix/>
          </a:blip>
          <a:srcRect b="0" l="12620" r="12613" t="0"/>
          <a:stretch/>
        </p:blipFill>
        <p:spPr>
          <a:xfrm>
            <a:off x="5809957" y="2449538"/>
            <a:ext cx="3584700" cy="3584700"/>
          </a:xfrm>
          <a:prstGeom prst="ellipse">
            <a:avLst/>
          </a:prstGeom>
          <a:noFill/>
          <a:ln>
            <a:noFill/>
          </a:ln>
        </p:spPr>
      </p:pic>
      <p:pic>
        <p:nvPicPr>
          <p:cNvPr id="201" name="Google Shape;201;p26"/>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5" name="Shape 205"/>
        <p:cNvGrpSpPr/>
        <p:nvPr/>
      </p:nvGrpSpPr>
      <p:grpSpPr>
        <a:xfrm>
          <a:off x="0" y="0"/>
          <a:ext cx="0" cy="0"/>
          <a:chOff x="0" y="0"/>
          <a:chExt cx="0" cy="0"/>
        </a:xfrm>
      </p:grpSpPr>
      <p:pic>
        <p:nvPicPr>
          <p:cNvPr id="206" name="Google Shape;206;p27"/>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207" name="Google Shape;207;p27"/>
          <p:cNvSpPr txBox="1"/>
          <p:nvPr/>
        </p:nvSpPr>
        <p:spPr>
          <a:xfrm>
            <a:off x="398624" y="1173707"/>
            <a:ext cx="8190600" cy="365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a:p>
        </p:txBody>
      </p:sp>
      <p:sp>
        <p:nvSpPr>
          <p:cNvPr id="208" name="Google Shape;208;p27"/>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Onward to SQLite!</a:t>
            </a:r>
            <a:endParaRPr/>
          </a:p>
        </p:txBody>
      </p:sp>
      <p:pic>
        <p:nvPicPr>
          <p:cNvPr id="209" name="Google Shape;209;p27"/>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pic>
        <p:nvPicPr>
          <p:cNvPr id="210" name="Google Shape;210;p27"/>
          <p:cNvPicPr preferRelativeResize="0"/>
          <p:nvPr/>
        </p:nvPicPr>
        <p:blipFill>
          <a:blip r:embed="rId4">
            <a:alphaModFix/>
          </a:blip>
          <a:stretch>
            <a:fillRect/>
          </a:stretch>
        </p:blipFill>
        <p:spPr>
          <a:xfrm>
            <a:off x="398625" y="1430813"/>
            <a:ext cx="3527300" cy="2645475"/>
          </a:xfrm>
          <a:prstGeom prst="rect">
            <a:avLst/>
          </a:prstGeom>
          <a:noFill/>
          <a:ln>
            <a:noFill/>
          </a:ln>
        </p:spPr>
      </p:pic>
      <p:pic>
        <p:nvPicPr>
          <p:cNvPr id="211" name="Google Shape;211;p27"/>
          <p:cNvPicPr preferRelativeResize="0"/>
          <p:nvPr/>
        </p:nvPicPr>
        <p:blipFill>
          <a:blip r:embed="rId5">
            <a:alphaModFix/>
          </a:blip>
          <a:stretch>
            <a:fillRect/>
          </a:stretch>
        </p:blipFill>
        <p:spPr>
          <a:xfrm>
            <a:off x="5403727" y="2086212"/>
            <a:ext cx="3060400" cy="1334700"/>
          </a:xfrm>
          <a:prstGeom prst="rect">
            <a:avLst/>
          </a:prstGeom>
          <a:noFill/>
          <a:ln>
            <a:noFill/>
          </a:ln>
        </p:spPr>
      </p:pic>
      <p:sp>
        <p:nvSpPr>
          <p:cNvPr id="212" name="Google Shape;212;p27"/>
          <p:cNvSpPr txBox="1"/>
          <p:nvPr/>
        </p:nvSpPr>
        <p:spPr>
          <a:xfrm>
            <a:off x="3806875" y="2269550"/>
            <a:ext cx="1307400" cy="9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t>+</a:t>
            </a:r>
            <a:endParaRPr sz="4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8"/>
          <p:cNvSpPr/>
          <p:nvPr/>
        </p:nvSpPr>
        <p:spPr>
          <a:xfrm>
            <a:off x="4557059" y="0"/>
            <a:ext cx="4586941"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218" name="Google Shape;218;p28"/>
          <p:cNvPicPr preferRelativeResize="0"/>
          <p:nvPr/>
        </p:nvPicPr>
        <p:blipFill rotWithShape="1">
          <a:blip r:embed="rId3">
            <a:alphaModFix/>
          </a:blip>
          <a:srcRect b="0" l="0" r="0" t="0"/>
          <a:stretch/>
        </p:blipFill>
        <p:spPr>
          <a:xfrm>
            <a:off x="8464122" y="4493182"/>
            <a:ext cx="417165" cy="337195"/>
          </a:xfrm>
          <a:prstGeom prst="rect">
            <a:avLst/>
          </a:prstGeom>
          <a:noFill/>
          <a:ln>
            <a:noFill/>
          </a:ln>
        </p:spPr>
      </p:pic>
      <p:sp>
        <p:nvSpPr>
          <p:cNvPr id="219" name="Google Shape;219;p28"/>
          <p:cNvSpPr txBox="1"/>
          <p:nvPr/>
        </p:nvSpPr>
        <p:spPr>
          <a:xfrm>
            <a:off x="619431" y="1195639"/>
            <a:ext cx="3319500" cy="1453500"/>
          </a:xfrm>
          <a:prstGeom prst="rect">
            <a:avLst/>
          </a:prstGeom>
          <a:noFill/>
          <a:ln>
            <a:noFill/>
          </a:ln>
        </p:spPr>
        <p:txBody>
          <a:bodyPr anchorCtr="0" anchor="t" bIns="45700" lIns="91425" spcFirstLastPara="1" rIns="91425" wrap="square" tIns="45700">
            <a:noAutofit/>
          </a:bodyPr>
          <a:lstStyle/>
          <a:p>
            <a:pPr indent="-361950" lvl="0" marL="457200" marR="0" rtl="0" algn="l">
              <a:lnSpc>
                <a:spcPct val="90000"/>
              </a:lnSpc>
              <a:spcBef>
                <a:spcPts val="750"/>
              </a:spcBef>
              <a:spcAft>
                <a:spcPts val="0"/>
              </a:spcAft>
              <a:buClr>
                <a:schemeClr val="dk1"/>
              </a:buClr>
              <a:buSzPts val="2100"/>
              <a:buFont typeface="Arial"/>
              <a:buAutoNum type="arabicPeriod"/>
            </a:pPr>
            <a:r>
              <a:rPr lang="en-US" sz="2000">
                <a:solidFill>
                  <a:schemeClr val="dk1"/>
                </a:solidFill>
              </a:rPr>
              <a:t>How many columns are in </a:t>
            </a:r>
            <a:r>
              <a:rPr lang="en-US" sz="2000">
                <a:solidFill>
                  <a:schemeClr val="dk1"/>
                </a:solidFill>
                <a:latin typeface="Consolas"/>
                <a:ea typeface="Consolas"/>
                <a:cs typeface="Consolas"/>
                <a:sym typeface="Consolas"/>
              </a:rPr>
              <a:t>Managers</a:t>
            </a:r>
            <a:r>
              <a:rPr lang="en-US" sz="2000">
                <a:solidFill>
                  <a:schemeClr val="dk1"/>
                </a:solidFill>
              </a:rPr>
              <a:t>?</a:t>
            </a:r>
            <a:endParaRPr sz="2000">
              <a:solidFill>
                <a:schemeClr val="dk1"/>
              </a:solidFill>
            </a:endParaRPr>
          </a:p>
          <a:p>
            <a:pPr indent="0" lvl="0" marL="0" marR="0" rtl="0" algn="l">
              <a:lnSpc>
                <a:spcPct val="90000"/>
              </a:lnSpc>
              <a:spcBef>
                <a:spcPts val="750"/>
              </a:spcBef>
              <a:spcAft>
                <a:spcPts val="0"/>
              </a:spcAft>
              <a:buNone/>
            </a:pPr>
            <a:r>
              <a:t/>
            </a:r>
            <a:endParaRPr sz="2000">
              <a:solidFill>
                <a:schemeClr val="dk1"/>
              </a:solidFill>
            </a:endParaRPr>
          </a:p>
          <a:p>
            <a:pPr indent="-355600" lvl="0" marL="457200" marR="0" rtl="0" algn="l">
              <a:lnSpc>
                <a:spcPct val="90000"/>
              </a:lnSpc>
              <a:spcBef>
                <a:spcPts val="750"/>
              </a:spcBef>
              <a:spcAft>
                <a:spcPts val="0"/>
              </a:spcAft>
              <a:buClr>
                <a:schemeClr val="dk1"/>
              </a:buClr>
              <a:buSzPts val="2000"/>
              <a:buAutoNum type="arabicPeriod"/>
            </a:pPr>
            <a:r>
              <a:rPr lang="en-US" sz="2000">
                <a:solidFill>
                  <a:schemeClr val="dk1"/>
                </a:solidFill>
              </a:rPr>
              <a:t>How many of these columns are of type </a:t>
            </a:r>
            <a:r>
              <a:rPr lang="en-US" sz="2000">
                <a:solidFill>
                  <a:schemeClr val="dk1"/>
                </a:solidFill>
                <a:latin typeface="Consolas"/>
                <a:ea typeface="Consolas"/>
                <a:cs typeface="Consolas"/>
                <a:sym typeface="Consolas"/>
              </a:rPr>
              <a:t>INTEGER in </a:t>
            </a:r>
            <a:r>
              <a:rPr lang="en-US" sz="2000">
                <a:solidFill>
                  <a:schemeClr val="dk1"/>
                </a:solidFill>
                <a:latin typeface="Consolas"/>
                <a:ea typeface="Consolas"/>
                <a:cs typeface="Consolas"/>
                <a:sym typeface="Consolas"/>
              </a:rPr>
              <a:t>Managers</a:t>
            </a:r>
            <a:r>
              <a:rPr lang="en-US" sz="2000">
                <a:solidFill>
                  <a:schemeClr val="dk1"/>
                </a:solidFill>
              </a:rPr>
              <a:t>?</a:t>
            </a:r>
            <a:endParaRPr sz="2000">
              <a:solidFill>
                <a:schemeClr val="dk1"/>
              </a:solidFill>
            </a:endParaRPr>
          </a:p>
          <a:p>
            <a:pPr indent="0" lvl="0" marL="0" marR="0" rtl="0" algn="l">
              <a:lnSpc>
                <a:spcPct val="90000"/>
              </a:lnSpc>
              <a:spcBef>
                <a:spcPts val="750"/>
              </a:spcBef>
              <a:spcAft>
                <a:spcPts val="0"/>
              </a:spcAft>
              <a:buNone/>
            </a:pPr>
            <a:r>
              <a:t/>
            </a:r>
            <a:endParaRPr sz="2000">
              <a:solidFill>
                <a:schemeClr val="dk1"/>
              </a:solidFill>
            </a:endParaRPr>
          </a:p>
          <a:p>
            <a:pPr indent="-355600" lvl="0" marL="457200" marR="0" rtl="0" algn="l">
              <a:lnSpc>
                <a:spcPct val="90000"/>
              </a:lnSpc>
              <a:spcBef>
                <a:spcPts val="750"/>
              </a:spcBef>
              <a:spcAft>
                <a:spcPts val="0"/>
              </a:spcAft>
              <a:buClr>
                <a:schemeClr val="dk1"/>
              </a:buClr>
              <a:buSzPts val="2000"/>
              <a:buAutoNum type="arabicPeriod"/>
            </a:pPr>
            <a:r>
              <a:rPr lang="en-US" sz="2000">
                <a:solidFill>
                  <a:schemeClr val="dk1"/>
                </a:solidFill>
              </a:rPr>
              <a:t>How many rows does </a:t>
            </a:r>
            <a:r>
              <a:rPr lang="en-US" sz="2000">
                <a:solidFill>
                  <a:schemeClr val="dk1"/>
                </a:solidFill>
                <a:latin typeface="Consolas"/>
                <a:ea typeface="Consolas"/>
                <a:cs typeface="Consolas"/>
                <a:sym typeface="Consolas"/>
              </a:rPr>
              <a:t>Managers </a:t>
            </a:r>
            <a:r>
              <a:rPr lang="en-US" sz="2000">
                <a:solidFill>
                  <a:schemeClr val="dk1"/>
                </a:solidFill>
              </a:rPr>
              <a:t>have?</a:t>
            </a:r>
            <a:endParaRPr sz="2000">
              <a:solidFill>
                <a:schemeClr val="dk1"/>
              </a:solidFill>
            </a:endParaRPr>
          </a:p>
        </p:txBody>
      </p:sp>
      <p:sp>
        <p:nvSpPr>
          <p:cNvPr id="220" name="Google Shape;220;p28"/>
          <p:cNvSpPr txBox="1"/>
          <p:nvPr/>
        </p:nvSpPr>
        <p:spPr>
          <a:xfrm>
            <a:off x="5234344" y="992527"/>
            <a:ext cx="3319462" cy="115093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1" lang="en-US" sz="4000">
                <a:solidFill>
                  <a:schemeClr val="lt1"/>
                </a:solidFill>
              </a:rPr>
              <a:t>Are you ready for some drills?</a:t>
            </a:r>
            <a:endParaRPr/>
          </a:p>
        </p:txBody>
      </p:sp>
      <p:sp>
        <p:nvSpPr>
          <p:cNvPr id="221" name="Google Shape;221;p28"/>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9"/>
          <p:cNvSpPr/>
          <p:nvPr/>
        </p:nvSpPr>
        <p:spPr>
          <a:xfrm>
            <a:off x="4557059" y="0"/>
            <a:ext cx="45870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227" name="Google Shape;227;p29"/>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228" name="Google Shape;228;p29"/>
          <p:cNvSpPr txBox="1"/>
          <p:nvPr/>
        </p:nvSpPr>
        <p:spPr>
          <a:xfrm>
            <a:off x="585181" y="223014"/>
            <a:ext cx="3319500" cy="1453500"/>
          </a:xfrm>
          <a:prstGeom prst="rect">
            <a:avLst/>
          </a:prstGeom>
          <a:noFill/>
          <a:ln>
            <a:noFill/>
          </a:ln>
        </p:spPr>
        <p:txBody>
          <a:bodyPr anchorCtr="0" anchor="t" bIns="45700" lIns="91425" spcFirstLastPara="1" rIns="91425" wrap="square" tIns="45700">
            <a:noAutofit/>
          </a:bodyPr>
          <a:lstStyle/>
          <a:p>
            <a:pPr indent="-361950" lvl="0" marL="457200" marR="0" rtl="0" algn="l">
              <a:lnSpc>
                <a:spcPct val="90000"/>
              </a:lnSpc>
              <a:spcBef>
                <a:spcPts val="750"/>
              </a:spcBef>
              <a:spcAft>
                <a:spcPts val="0"/>
              </a:spcAft>
              <a:buClr>
                <a:schemeClr val="dk1"/>
              </a:buClr>
              <a:buSzPts val="2100"/>
              <a:buFont typeface="Arial"/>
              <a:buAutoNum type="arabicPeriod"/>
            </a:pPr>
            <a:r>
              <a:rPr lang="en-US" sz="2000">
                <a:solidFill>
                  <a:schemeClr val="dk1"/>
                </a:solidFill>
              </a:rPr>
              <a:t>How many columns are in </a:t>
            </a:r>
            <a:r>
              <a:rPr lang="en-US" sz="2000">
                <a:solidFill>
                  <a:schemeClr val="dk1"/>
                </a:solidFill>
                <a:latin typeface="Consolas"/>
                <a:ea typeface="Consolas"/>
                <a:cs typeface="Consolas"/>
                <a:sym typeface="Consolas"/>
              </a:rPr>
              <a:t>Managers</a:t>
            </a:r>
            <a:r>
              <a:rPr lang="en-US" sz="2000">
                <a:solidFill>
                  <a:schemeClr val="dk1"/>
                </a:solidFill>
              </a:rPr>
              <a:t>?</a:t>
            </a:r>
            <a:endParaRPr sz="2000">
              <a:solidFill>
                <a:schemeClr val="dk1"/>
              </a:solidFill>
            </a:endParaRPr>
          </a:p>
        </p:txBody>
      </p:sp>
      <p:sp>
        <p:nvSpPr>
          <p:cNvPr id="229" name="Google Shape;229;p29"/>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29"/>
          <p:cNvPicPr preferRelativeResize="0"/>
          <p:nvPr/>
        </p:nvPicPr>
        <p:blipFill>
          <a:blip r:embed="rId4">
            <a:alphaModFix/>
          </a:blip>
          <a:stretch>
            <a:fillRect/>
          </a:stretch>
        </p:blipFill>
        <p:spPr>
          <a:xfrm>
            <a:off x="452050" y="1197448"/>
            <a:ext cx="8519001" cy="3424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0"/>
          <p:cNvSpPr/>
          <p:nvPr/>
        </p:nvSpPr>
        <p:spPr>
          <a:xfrm>
            <a:off x="4557059" y="0"/>
            <a:ext cx="45870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236" name="Google Shape;236;p30"/>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237" name="Google Shape;237;p30"/>
          <p:cNvSpPr txBox="1"/>
          <p:nvPr/>
        </p:nvSpPr>
        <p:spPr>
          <a:xfrm>
            <a:off x="550956" y="243564"/>
            <a:ext cx="3319500" cy="1453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750"/>
              </a:spcBef>
              <a:spcAft>
                <a:spcPts val="0"/>
              </a:spcAft>
              <a:buNone/>
            </a:pPr>
            <a:r>
              <a:rPr lang="en-US" sz="2000">
                <a:solidFill>
                  <a:schemeClr val="dk1"/>
                </a:solidFill>
              </a:rPr>
              <a:t>2. </a:t>
            </a:r>
            <a:r>
              <a:rPr lang="en-US" sz="2000">
                <a:solidFill>
                  <a:schemeClr val="dk1"/>
                </a:solidFill>
              </a:rPr>
              <a:t>How many of these columns are of type </a:t>
            </a:r>
            <a:r>
              <a:rPr lang="en-US" sz="2000">
                <a:solidFill>
                  <a:schemeClr val="dk1"/>
                </a:solidFill>
                <a:latin typeface="Consolas"/>
                <a:ea typeface="Consolas"/>
                <a:cs typeface="Consolas"/>
                <a:sym typeface="Consolas"/>
              </a:rPr>
              <a:t>INTEGER in Managers</a:t>
            </a:r>
            <a:r>
              <a:rPr lang="en-US" sz="2000">
                <a:solidFill>
                  <a:schemeClr val="dk1"/>
                </a:solidFill>
              </a:rPr>
              <a:t>?</a:t>
            </a:r>
            <a:endParaRPr sz="2000">
              <a:solidFill>
                <a:schemeClr val="dk1"/>
              </a:solidFill>
            </a:endParaRPr>
          </a:p>
        </p:txBody>
      </p:sp>
      <p:sp>
        <p:nvSpPr>
          <p:cNvPr id="238" name="Google Shape;238;p30"/>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30"/>
          <p:cNvPicPr preferRelativeResize="0"/>
          <p:nvPr/>
        </p:nvPicPr>
        <p:blipFill>
          <a:blip r:embed="rId4">
            <a:alphaModFix/>
          </a:blip>
          <a:stretch>
            <a:fillRect/>
          </a:stretch>
        </p:blipFill>
        <p:spPr>
          <a:xfrm>
            <a:off x="506850" y="1581023"/>
            <a:ext cx="8519001" cy="3424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1"/>
          <p:cNvSpPr/>
          <p:nvPr/>
        </p:nvSpPr>
        <p:spPr>
          <a:xfrm>
            <a:off x="4557059" y="0"/>
            <a:ext cx="45870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245" name="Google Shape;245;p31"/>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246" name="Google Shape;246;p31"/>
          <p:cNvSpPr txBox="1"/>
          <p:nvPr/>
        </p:nvSpPr>
        <p:spPr>
          <a:xfrm>
            <a:off x="468756" y="332589"/>
            <a:ext cx="3319500" cy="1453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750"/>
              </a:spcBef>
              <a:spcAft>
                <a:spcPts val="0"/>
              </a:spcAft>
              <a:buNone/>
            </a:pPr>
            <a:r>
              <a:rPr lang="en-US" sz="2000">
                <a:solidFill>
                  <a:schemeClr val="dk1"/>
                </a:solidFill>
              </a:rPr>
              <a:t>3. </a:t>
            </a:r>
            <a:r>
              <a:rPr lang="en-US" sz="2000">
                <a:solidFill>
                  <a:schemeClr val="dk1"/>
                </a:solidFill>
              </a:rPr>
              <a:t>How many rows does </a:t>
            </a:r>
            <a:r>
              <a:rPr lang="en-US" sz="2000">
                <a:solidFill>
                  <a:schemeClr val="dk1"/>
                </a:solidFill>
                <a:latin typeface="Consolas"/>
                <a:ea typeface="Consolas"/>
                <a:cs typeface="Consolas"/>
                <a:sym typeface="Consolas"/>
              </a:rPr>
              <a:t>Managers </a:t>
            </a:r>
            <a:r>
              <a:rPr lang="en-US" sz="2000">
                <a:solidFill>
                  <a:schemeClr val="dk1"/>
                </a:solidFill>
              </a:rPr>
              <a:t>have?</a:t>
            </a:r>
            <a:endParaRPr sz="2000">
              <a:solidFill>
                <a:schemeClr val="dk1"/>
              </a:solidFill>
            </a:endParaRPr>
          </a:p>
        </p:txBody>
      </p:sp>
      <p:sp>
        <p:nvSpPr>
          <p:cNvPr id="247" name="Google Shape;247;p31"/>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31"/>
          <p:cNvPicPr preferRelativeResize="0"/>
          <p:nvPr/>
        </p:nvPicPr>
        <p:blipFill>
          <a:blip r:embed="rId4">
            <a:alphaModFix/>
          </a:blip>
          <a:stretch>
            <a:fillRect/>
          </a:stretch>
        </p:blipFill>
        <p:spPr>
          <a:xfrm>
            <a:off x="636600" y="1667550"/>
            <a:ext cx="7286476" cy="2682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 name="Shape 33"/>
        <p:cNvGrpSpPr/>
        <p:nvPr/>
      </p:nvGrpSpPr>
      <p:grpSpPr>
        <a:xfrm>
          <a:off x="0" y="0"/>
          <a:ext cx="0" cy="0"/>
          <a:chOff x="0" y="0"/>
          <a:chExt cx="0" cy="0"/>
        </a:xfrm>
      </p:grpSpPr>
      <p:sp>
        <p:nvSpPr>
          <p:cNvPr id="34" name="Google Shape;34;p5"/>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Objectives for today</a:t>
            </a:r>
            <a:endParaRPr b="1" i="0" sz="2600" u="none" cap="none" strike="noStrike">
              <a:solidFill>
                <a:srgbClr val="000000"/>
              </a:solidFill>
              <a:latin typeface="Arial"/>
              <a:ea typeface="Arial"/>
              <a:cs typeface="Arial"/>
              <a:sym typeface="Arial"/>
            </a:endParaRPr>
          </a:p>
        </p:txBody>
      </p:sp>
      <p:sp>
        <p:nvSpPr>
          <p:cNvPr id="35" name="Google Shape;35;p5"/>
          <p:cNvSpPr txBox="1"/>
          <p:nvPr/>
        </p:nvSpPr>
        <p:spPr>
          <a:xfrm>
            <a:off x="398633" y="1310175"/>
            <a:ext cx="6479700" cy="2901900"/>
          </a:xfrm>
          <a:prstGeom prst="rect">
            <a:avLst/>
          </a:prstGeom>
          <a:noFill/>
          <a:ln>
            <a:noFill/>
          </a:ln>
        </p:spPr>
        <p:txBody>
          <a:bodyPr anchorCtr="0" anchor="t" bIns="0" lIns="0" spcFirstLastPara="1" rIns="0" wrap="square" tIns="0">
            <a:noAutofit/>
          </a:bodyPr>
          <a:lstStyle/>
          <a:p>
            <a:pPr indent="-381000" lvl="0" marL="457200" marR="190500" rtl="0" algn="l">
              <a:lnSpc>
                <a:spcPct val="115000"/>
              </a:lnSpc>
              <a:spcBef>
                <a:spcPts val="800"/>
              </a:spcBef>
              <a:spcAft>
                <a:spcPts val="0"/>
              </a:spcAft>
              <a:buClr>
                <a:srgbClr val="505050"/>
              </a:buClr>
              <a:buSzPts val="2400"/>
              <a:buChar char="•"/>
            </a:pPr>
            <a:r>
              <a:rPr lang="en-US" sz="2400">
                <a:solidFill>
                  <a:srgbClr val="505050"/>
                </a:solidFill>
              </a:rPr>
              <a:t>The basics of relational databases and SQL’s role</a:t>
            </a:r>
            <a:endParaRPr sz="2400">
              <a:solidFill>
                <a:srgbClr val="505050"/>
              </a:solidFill>
            </a:endParaRPr>
          </a:p>
          <a:p>
            <a:pPr indent="0" lvl="0" marL="0" marR="0" rtl="0" algn="l">
              <a:lnSpc>
                <a:spcPct val="90000"/>
              </a:lnSpc>
              <a:spcBef>
                <a:spcPts val="800"/>
              </a:spcBef>
              <a:spcAft>
                <a:spcPts val="0"/>
              </a:spcAft>
              <a:buNone/>
            </a:pPr>
            <a:r>
              <a:t/>
            </a:r>
            <a:endParaRPr sz="2400">
              <a:solidFill>
                <a:srgbClr val="59595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2"/>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32"/>
          <p:cNvPicPr preferRelativeResize="0"/>
          <p:nvPr/>
        </p:nvPicPr>
        <p:blipFill rotWithShape="1">
          <a:blip r:embed="rId3">
            <a:alphaModFix/>
          </a:blip>
          <a:srcRect b="0" l="0" r="0" t="0"/>
          <a:stretch/>
        </p:blipFill>
        <p:spPr>
          <a:xfrm>
            <a:off x="530225" y="517524"/>
            <a:ext cx="3023006" cy="568325"/>
          </a:xfrm>
          <a:prstGeom prst="rect">
            <a:avLst/>
          </a:prstGeom>
          <a:noFill/>
          <a:ln>
            <a:noFill/>
          </a:ln>
        </p:spPr>
      </p:pic>
      <p:pic>
        <p:nvPicPr>
          <p:cNvPr id="255" name="Google Shape;255;p32"/>
          <p:cNvPicPr preferRelativeResize="0"/>
          <p:nvPr/>
        </p:nvPicPr>
        <p:blipFill rotWithShape="1">
          <a:blip r:embed="rId4">
            <a:alphaModFix/>
          </a:blip>
          <a:srcRect b="19057" l="0" r="8740" t="0"/>
          <a:stretch/>
        </p:blipFill>
        <p:spPr>
          <a:xfrm>
            <a:off x="3893169" y="1324620"/>
            <a:ext cx="5250831" cy="3818880"/>
          </a:xfrm>
          <a:prstGeom prst="rect">
            <a:avLst/>
          </a:prstGeom>
          <a:noFill/>
          <a:ln>
            <a:noFill/>
          </a:ln>
        </p:spPr>
      </p:pic>
      <p:sp>
        <p:nvSpPr>
          <p:cNvPr id="256" name="Google Shape;256;p32"/>
          <p:cNvSpPr txBox="1"/>
          <p:nvPr/>
        </p:nvSpPr>
        <p:spPr>
          <a:xfrm>
            <a:off x="587273" y="1227288"/>
            <a:ext cx="4540716" cy="49858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3F3F3F"/>
              </a:buClr>
              <a:buSzPts val="1800"/>
              <a:buFont typeface="Arial"/>
              <a:buNone/>
            </a:pPr>
            <a:r>
              <a:rPr lang="en-US" sz="1800">
                <a:solidFill>
                  <a:srgbClr val="3F3F3F"/>
                </a:solidFill>
              </a:rPr>
              <a:t>Questions?</a:t>
            </a:r>
            <a:endParaRPr/>
          </a:p>
        </p:txBody>
      </p:sp>
      <p:sp>
        <p:nvSpPr>
          <p:cNvPr id="257" name="Google Shape;257;p32"/>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3"/>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33"/>
          <p:cNvPicPr preferRelativeResize="0"/>
          <p:nvPr/>
        </p:nvPicPr>
        <p:blipFill rotWithShape="1">
          <a:blip r:embed="rId3">
            <a:alphaModFix/>
          </a:blip>
          <a:srcRect b="0" l="0" r="0" t="0"/>
          <a:stretch/>
        </p:blipFill>
        <p:spPr>
          <a:xfrm>
            <a:off x="530225" y="517524"/>
            <a:ext cx="3023005" cy="568325"/>
          </a:xfrm>
          <a:prstGeom prst="rect">
            <a:avLst/>
          </a:prstGeom>
          <a:noFill/>
          <a:ln>
            <a:noFill/>
          </a:ln>
        </p:spPr>
      </p:pic>
      <p:pic>
        <p:nvPicPr>
          <p:cNvPr id="264" name="Google Shape;264;p33"/>
          <p:cNvPicPr preferRelativeResize="0"/>
          <p:nvPr/>
        </p:nvPicPr>
        <p:blipFill rotWithShape="1">
          <a:blip r:embed="rId4">
            <a:alphaModFix/>
          </a:blip>
          <a:srcRect b="19061" l="0" r="8742" t="0"/>
          <a:stretch/>
        </p:blipFill>
        <p:spPr>
          <a:xfrm>
            <a:off x="3893169" y="1324620"/>
            <a:ext cx="5250830" cy="3818879"/>
          </a:xfrm>
          <a:prstGeom prst="rect">
            <a:avLst/>
          </a:prstGeom>
          <a:noFill/>
          <a:ln>
            <a:noFill/>
          </a:ln>
        </p:spPr>
      </p:pic>
      <p:sp>
        <p:nvSpPr>
          <p:cNvPr id="265" name="Google Shape;265;p33"/>
          <p:cNvSpPr txBox="1"/>
          <p:nvPr/>
        </p:nvSpPr>
        <p:spPr>
          <a:xfrm>
            <a:off x="514703" y="1183746"/>
            <a:ext cx="4540800" cy="900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800"/>
              <a:buFont typeface="Arial"/>
              <a:buNone/>
            </a:pPr>
            <a:r>
              <a:rPr lang="en-US" sz="1800">
                <a:solidFill>
                  <a:srgbClr val="6C6C6C"/>
                </a:solidFill>
              </a:rPr>
              <a:t>SQL-Powered Excel</a:t>
            </a:r>
            <a:endParaRPr/>
          </a:p>
        </p:txBody>
      </p:sp>
      <p:sp>
        <p:nvSpPr>
          <p:cNvPr id="266" name="Google Shape;266;p33"/>
          <p:cNvSpPr txBox="1"/>
          <p:nvPr/>
        </p:nvSpPr>
        <p:spPr>
          <a:xfrm>
            <a:off x="514703" y="4512235"/>
            <a:ext cx="3264000" cy="2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200"/>
              <a:buFont typeface="Arial"/>
              <a:buNone/>
            </a:pPr>
            <a:r>
              <a:rPr b="0" i="0" lang="en-US" sz="1200" u="none" cap="none" strike="noStrike">
                <a:solidFill>
                  <a:srgbClr val="6C6C6C"/>
                </a:solidFill>
                <a:latin typeface="Arial"/>
                <a:ea typeface="Arial"/>
                <a:cs typeface="Arial"/>
                <a:sym typeface="Arial"/>
              </a:rPr>
              <a:t>Month/Year</a:t>
            </a:r>
            <a:endParaRPr/>
          </a:p>
        </p:txBody>
      </p:sp>
      <p:sp>
        <p:nvSpPr>
          <p:cNvPr id="267" name="Google Shape;267;p33"/>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4"/>
          <p:cNvSpPr/>
          <p:nvPr/>
        </p:nvSpPr>
        <p:spPr>
          <a:xfrm>
            <a:off x="0" y="-8900"/>
            <a:ext cx="9144000" cy="5143500"/>
          </a:xfrm>
          <a:prstGeom prst="rect">
            <a:avLst/>
          </a:prstGeom>
          <a:solidFill>
            <a:srgbClr val="D3002D"/>
          </a:solidFill>
          <a:ln cap="flat" cmpd="sng" w="9525">
            <a:solidFill>
              <a:srgbClr val="D300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txBox="1"/>
          <p:nvPr/>
        </p:nvSpPr>
        <p:spPr>
          <a:xfrm>
            <a:off x="557756" y="1149437"/>
            <a:ext cx="7145100" cy="11523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None/>
            </a:pPr>
            <a:r>
              <a:rPr b="1" lang="en-US" sz="4000">
                <a:solidFill>
                  <a:srgbClr val="FFFFFF"/>
                </a:solidFill>
              </a:rPr>
              <a:t>From Excel tables to SQL SELECT</a:t>
            </a:r>
            <a:endParaRPr b="1" sz="4000">
              <a:solidFill>
                <a:srgbClr val="FFFFFF"/>
              </a:solidFill>
            </a:endParaRPr>
          </a:p>
        </p:txBody>
      </p:sp>
      <p:sp>
        <p:nvSpPr>
          <p:cNvPr id="274" name="Google Shape;274;p34"/>
          <p:cNvSpPr txBox="1"/>
          <p:nvPr/>
        </p:nvSpPr>
        <p:spPr>
          <a:xfrm>
            <a:off x="557756" y="2301589"/>
            <a:ext cx="7145100" cy="1453500"/>
          </a:xfrm>
          <a:prstGeom prst="rect">
            <a:avLst/>
          </a:prstGeom>
          <a:noFill/>
          <a:ln>
            <a:noFill/>
          </a:ln>
        </p:spPr>
        <p:txBody>
          <a:bodyPr anchorCtr="0" anchor="t" bIns="45700" lIns="0" spcFirstLastPara="1" rIns="91425" wrap="square" tIns="45700">
            <a:noAutofit/>
          </a:bodyPr>
          <a:lstStyle/>
          <a:p>
            <a:pPr indent="0" lvl="0" marL="0" rtl="0" algn="l">
              <a:spcBef>
                <a:spcPts val="480"/>
              </a:spcBef>
              <a:spcAft>
                <a:spcPts val="0"/>
              </a:spcAft>
              <a:buNone/>
            </a:pPr>
            <a:r>
              <a:t/>
            </a:r>
            <a:endParaRPr sz="24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5"/>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From Excel-ese SQL-ese</a:t>
            </a:r>
            <a:endParaRPr b="1" i="0" sz="4000" u="none" cap="none" strike="noStrike">
              <a:solidFill>
                <a:srgbClr val="000000"/>
              </a:solidFill>
              <a:latin typeface="Arial"/>
              <a:ea typeface="Arial"/>
              <a:cs typeface="Arial"/>
              <a:sym typeface="Arial"/>
            </a:endParaRPr>
          </a:p>
        </p:txBody>
      </p:sp>
      <p:sp>
        <p:nvSpPr>
          <p:cNvPr id="280" name="Google Shape;280;p35"/>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rPr b="1" lang="en-US" sz="2600">
                <a:solidFill>
                  <a:srgbClr val="595959"/>
                </a:solidFill>
              </a:rPr>
              <a:t>Excel</a:t>
            </a:r>
            <a:endParaRPr b="1" i="0" sz="2600" u="none" cap="none" strike="noStrike">
              <a:solidFill>
                <a:srgbClr val="595959"/>
              </a:solidFill>
              <a:latin typeface="Arial"/>
              <a:ea typeface="Arial"/>
              <a:cs typeface="Arial"/>
              <a:sym typeface="Arial"/>
            </a:endParaRPr>
          </a:p>
        </p:txBody>
      </p:sp>
      <p:sp>
        <p:nvSpPr>
          <p:cNvPr id="281" name="Google Shape;281;p35"/>
          <p:cNvSpPr txBox="1"/>
          <p:nvPr/>
        </p:nvSpPr>
        <p:spPr>
          <a:xfrm>
            <a:off x="4525475" y="1091400"/>
            <a:ext cx="4063800" cy="4392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595959"/>
              </a:buClr>
              <a:buSzPts val="2600"/>
              <a:buFont typeface="Arial"/>
              <a:buNone/>
            </a:pPr>
            <a:r>
              <a:t/>
            </a:r>
            <a:endParaRPr/>
          </a:p>
        </p:txBody>
      </p:sp>
      <p:sp>
        <p:nvSpPr>
          <p:cNvPr id="282" name="Google Shape;282;p35"/>
          <p:cNvSpPr txBox="1"/>
          <p:nvPr/>
        </p:nvSpPr>
        <p:spPr>
          <a:xfrm>
            <a:off x="398463" y="1643195"/>
            <a:ext cx="3942000" cy="29019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D3002D"/>
              </a:buClr>
              <a:buSzPts val="2000"/>
              <a:buFont typeface="Arial"/>
              <a:buChar char="•"/>
            </a:pPr>
            <a:r>
              <a:rPr lang="en-US" sz="2000">
                <a:solidFill>
                  <a:srgbClr val="595959"/>
                </a:solidFill>
              </a:rPr>
              <a:t>Workbook</a:t>
            </a:r>
            <a:endParaRPr/>
          </a:p>
          <a:p>
            <a:pPr indent="-264160" lvl="1" marL="448056" marR="0" rtl="0" algn="l">
              <a:lnSpc>
                <a:spcPct val="90000"/>
              </a:lnSpc>
              <a:spcBef>
                <a:spcPts val="0"/>
              </a:spcBef>
              <a:spcAft>
                <a:spcPts val="0"/>
              </a:spcAft>
              <a:buClr>
                <a:srgbClr val="D3002D"/>
              </a:buClr>
              <a:buSzPts val="2000"/>
              <a:buFont typeface="Arial"/>
              <a:buChar char="•"/>
            </a:pPr>
            <a:r>
              <a:rPr lang="en-US" sz="2000">
                <a:solidFill>
                  <a:srgbClr val="595959"/>
                </a:solidFill>
              </a:rPr>
              <a:t>Worksheet</a:t>
            </a:r>
            <a:endParaRPr/>
          </a:p>
          <a:p>
            <a:pPr indent="-264160" lvl="2" marL="630936" marR="0" rtl="0" algn="l">
              <a:lnSpc>
                <a:spcPct val="90000"/>
              </a:lnSpc>
              <a:spcBef>
                <a:spcPts val="0"/>
              </a:spcBef>
              <a:spcAft>
                <a:spcPts val="0"/>
              </a:spcAft>
              <a:buClr>
                <a:srgbClr val="D3002D"/>
              </a:buClr>
              <a:buSzPts val="2000"/>
              <a:buFont typeface="Arial"/>
              <a:buChar char="•"/>
            </a:pPr>
            <a:r>
              <a:rPr lang="en-US" sz="2000">
                <a:solidFill>
                  <a:srgbClr val="595959"/>
                </a:solidFill>
              </a:rPr>
              <a:t>Columns</a:t>
            </a:r>
            <a:endParaRPr/>
          </a:p>
          <a:p>
            <a:pPr indent="-264160" lvl="2" marL="630936" marR="0" rtl="0" algn="l">
              <a:lnSpc>
                <a:spcPct val="90000"/>
              </a:lnSpc>
              <a:spcBef>
                <a:spcPts val="0"/>
              </a:spcBef>
              <a:spcAft>
                <a:spcPts val="0"/>
              </a:spcAft>
              <a:buClr>
                <a:srgbClr val="D3002D"/>
              </a:buClr>
              <a:buSzPts val="2000"/>
              <a:buFont typeface="Arial"/>
              <a:buChar char="•"/>
            </a:pPr>
            <a:r>
              <a:rPr lang="en-US" sz="2000">
                <a:solidFill>
                  <a:srgbClr val="595959"/>
                </a:solidFill>
              </a:rPr>
              <a:t>Rows</a:t>
            </a:r>
            <a:endParaRPr/>
          </a:p>
          <a:p>
            <a:pPr indent="0" lvl="0" marL="0" marR="0" rtl="0" algn="l">
              <a:lnSpc>
                <a:spcPct val="90000"/>
              </a:lnSpc>
              <a:spcBef>
                <a:spcPts val="0"/>
              </a:spcBef>
              <a:spcAft>
                <a:spcPts val="0"/>
              </a:spcAft>
              <a:buNone/>
            </a:pPr>
            <a:r>
              <a:t/>
            </a:r>
            <a:endParaRPr b="0" i="0" sz="2000" u="none" cap="none" strike="noStrike">
              <a:solidFill>
                <a:srgbClr val="595959"/>
              </a:solidFill>
              <a:latin typeface="Arial"/>
              <a:ea typeface="Arial"/>
              <a:cs typeface="Arial"/>
              <a:sym typeface="Arial"/>
            </a:endParaRPr>
          </a:p>
        </p:txBody>
      </p:sp>
      <p:sp>
        <p:nvSpPr>
          <p:cNvPr id="283" name="Google Shape;283;p35"/>
          <p:cNvSpPr txBox="1"/>
          <p:nvPr/>
        </p:nvSpPr>
        <p:spPr>
          <a:xfrm>
            <a:off x="4525425" y="1643195"/>
            <a:ext cx="4063800" cy="2883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t/>
            </a:r>
            <a:endParaRPr sz="2000">
              <a:solidFill>
                <a:srgbClr val="59595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6"/>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From Excel-ese SQL-ese</a:t>
            </a:r>
            <a:endParaRPr b="1" i="0" sz="4000" u="none" cap="none" strike="noStrike">
              <a:solidFill>
                <a:srgbClr val="000000"/>
              </a:solidFill>
              <a:latin typeface="Arial"/>
              <a:ea typeface="Arial"/>
              <a:cs typeface="Arial"/>
              <a:sym typeface="Arial"/>
            </a:endParaRPr>
          </a:p>
        </p:txBody>
      </p:sp>
      <p:sp>
        <p:nvSpPr>
          <p:cNvPr id="289" name="Google Shape;289;p36"/>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rPr b="1" lang="en-US" sz="2600">
                <a:solidFill>
                  <a:srgbClr val="595959"/>
                </a:solidFill>
              </a:rPr>
              <a:t>Excel</a:t>
            </a:r>
            <a:endParaRPr b="1" i="0" sz="2600" u="none" cap="none" strike="noStrike">
              <a:solidFill>
                <a:srgbClr val="595959"/>
              </a:solidFill>
              <a:latin typeface="Arial"/>
              <a:ea typeface="Arial"/>
              <a:cs typeface="Arial"/>
              <a:sym typeface="Arial"/>
            </a:endParaRPr>
          </a:p>
        </p:txBody>
      </p:sp>
      <p:sp>
        <p:nvSpPr>
          <p:cNvPr id="290" name="Google Shape;290;p36"/>
          <p:cNvSpPr txBox="1"/>
          <p:nvPr/>
        </p:nvSpPr>
        <p:spPr>
          <a:xfrm>
            <a:off x="4525475" y="1091400"/>
            <a:ext cx="4063800" cy="4392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595959"/>
              </a:buClr>
              <a:buSzPts val="2600"/>
              <a:buFont typeface="Arial"/>
              <a:buNone/>
            </a:pPr>
            <a:r>
              <a:rPr b="1" lang="en-US" sz="2600">
                <a:solidFill>
                  <a:srgbClr val="595959"/>
                </a:solidFill>
              </a:rPr>
              <a:t>SQL</a:t>
            </a:r>
            <a:endParaRPr/>
          </a:p>
        </p:txBody>
      </p:sp>
      <p:sp>
        <p:nvSpPr>
          <p:cNvPr id="291" name="Google Shape;291;p36"/>
          <p:cNvSpPr txBox="1"/>
          <p:nvPr/>
        </p:nvSpPr>
        <p:spPr>
          <a:xfrm>
            <a:off x="398463" y="1643195"/>
            <a:ext cx="3942000" cy="29019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D3002D"/>
              </a:buClr>
              <a:buSzPts val="2000"/>
              <a:buFont typeface="Arial"/>
              <a:buChar char="•"/>
            </a:pPr>
            <a:r>
              <a:rPr lang="en-US" sz="2000">
                <a:solidFill>
                  <a:srgbClr val="595959"/>
                </a:solidFill>
              </a:rPr>
              <a:t>Workbook</a:t>
            </a:r>
            <a:endParaRPr/>
          </a:p>
          <a:p>
            <a:pPr indent="-264160" lvl="1" marL="448056" marR="0" rtl="0" algn="l">
              <a:lnSpc>
                <a:spcPct val="90000"/>
              </a:lnSpc>
              <a:spcBef>
                <a:spcPts val="0"/>
              </a:spcBef>
              <a:spcAft>
                <a:spcPts val="0"/>
              </a:spcAft>
              <a:buClr>
                <a:srgbClr val="D3002D"/>
              </a:buClr>
              <a:buSzPts val="2000"/>
              <a:buFont typeface="Arial"/>
              <a:buChar char="•"/>
            </a:pPr>
            <a:r>
              <a:rPr lang="en-US" sz="2000">
                <a:solidFill>
                  <a:srgbClr val="595959"/>
                </a:solidFill>
              </a:rPr>
              <a:t>Worksheet</a:t>
            </a:r>
            <a:endParaRPr/>
          </a:p>
          <a:p>
            <a:pPr indent="-264160" lvl="2" marL="630936" marR="0" rtl="0" algn="l">
              <a:lnSpc>
                <a:spcPct val="90000"/>
              </a:lnSpc>
              <a:spcBef>
                <a:spcPts val="0"/>
              </a:spcBef>
              <a:spcAft>
                <a:spcPts val="0"/>
              </a:spcAft>
              <a:buClr>
                <a:srgbClr val="D3002D"/>
              </a:buClr>
              <a:buSzPts val="2000"/>
              <a:buFont typeface="Arial"/>
              <a:buChar char="•"/>
            </a:pPr>
            <a:r>
              <a:rPr lang="en-US" sz="2000">
                <a:solidFill>
                  <a:srgbClr val="595959"/>
                </a:solidFill>
              </a:rPr>
              <a:t>Columns</a:t>
            </a:r>
            <a:endParaRPr/>
          </a:p>
          <a:p>
            <a:pPr indent="-264160" lvl="2" marL="630936" marR="0" rtl="0" algn="l">
              <a:lnSpc>
                <a:spcPct val="90000"/>
              </a:lnSpc>
              <a:spcBef>
                <a:spcPts val="0"/>
              </a:spcBef>
              <a:spcAft>
                <a:spcPts val="0"/>
              </a:spcAft>
              <a:buClr>
                <a:srgbClr val="D3002D"/>
              </a:buClr>
              <a:buSzPts val="2000"/>
              <a:buFont typeface="Arial"/>
              <a:buChar char="•"/>
            </a:pPr>
            <a:r>
              <a:rPr lang="en-US" sz="2000">
                <a:solidFill>
                  <a:srgbClr val="595959"/>
                </a:solidFill>
              </a:rPr>
              <a:t>Rows</a:t>
            </a:r>
            <a:endParaRPr/>
          </a:p>
          <a:p>
            <a:pPr indent="0" lvl="0" marL="0" marR="0" rtl="0" algn="l">
              <a:lnSpc>
                <a:spcPct val="90000"/>
              </a:lnSpc>
              <a:spcBef>
                <a:spcPts val="0"/>
              </a:spcBef>
              <a:spcAft>
                <a:spcPts val="0"/>
              </a:spcAft>
              <a:buNone/>
            </a:pPr>
            <a:r>
              <a:t/>
            </a:r>
            <a:endParaRPr b="0" i="0" sz="2000" u="none" cap="none" strike="noStrike">
              <a:solidFill>
                <a:srgbClr val="595959"/>
              </a:solidFill>
              <a:latin typeface="Arial"/>
              <a:ea typeface="Arial"/>
              <a:cs typeface="Arial"/>
              <a:sym typeface="Arial"/>
            </a:endParaRPr>
          </a:p>
        </p:txBody>
      </p:sp>
      <p:sp>
        <p:nvSpPr>
          <p:cNvPr id="292" name="Google Shape;292;p36"/>
          <p:cNvSpPr txBox="1"/>
          <p:nvPr/>
        </p:nvSpPr>
        <p:spPr>
          <a:xfrm>
            <a:off x="4525425" y="1643195"/>
            <a:ext cx="4063800" cy="28830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D3002D"/>
              </a:buClr>
              <a:buSzPts val="2000"/>
              <a:buFont typeface="Arial"/>
              <a:buChar char="•"/>
            </a:pPr>
            <a:r>
              <a:rPr lang="en-US" sz="2000">
                <a:solidFill>
                  <a:srgbClr val="595959"/>
                </a:solidFill>
              </a:rPr>
              <a:t>Database</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Table</a:t>
            </a:r>
            <a:endParaRPr sz="2000">
              <a:solidFill>
                <a:srgbClr val="595959"/>
              </a:solidFill>
            </a:endParaRPr>
          </a:p>
          <a:p>
            <a:pPr indent="-355600" lvl="1" marL="914400" marR="0" rtl="0" algn="l">
              <a:lnSpc>
                <a:spcPct val="90000"/>
              </a:lnSpc>
              <a:spcBef>
                <a:spcPts val="0"/>
              </a:spcBef>
              <a:spcAft>
                <a:spcPts val="0"/>
              </a:spcAft>
              <a:buClr>
                <a:srgbClr val="595959"/>
              </a:buClr>
              <a:buSzPts val="2000"/>
              <a:buChar char="•"/>
            </a:pPr>
            <a:r>
              <a:rPr lang="en-US" sz="2000">
                <a:solidFill>
                  <a:srgbClr val="595959"/>
                </a:solidFill>
              </a:rPr>
              <a:t>Fields</a:t>
            </a:r>
            <a:endParaRPr sz="2000">
              <a:solidFill>
                <a:srgbClr val="595959"/>
              </a:solidFill>
            </a:endParaRPr>
          </a:p>
          <a:p>
            <a:pPr indent="-355600" lvl="1" marL="914400" marR="0" rtl="0" algn="l">
              <a:lnSpc>
                <a:spcPct val="90000"/>
              </a:lnSpc>
              <a:spcBef>
                <a:spcPts val="0"/>
              </a:spcBef>
              <a:spcAft>
                <a:spcPts val="0"/>
              </a:spcAft>
              <a:buClr>
                <a:srgbClr val="595959"/>
              </a:buClr>
              <a:buSzPts val="2000"/>
              <a:buChar char="•"/>
            </a:pPr>
            <a:r>
              <a:rPr lang="en-US" sz="2000">
                <a:solidFill>
                  <a:srgbClr val="595959"/>
                </a:solidFill>
              </a:rPr>
              <a:t>Records</a:t>
            </a:r>
            <a:endParaRPr sz="2000">
              <a:solidFill>
                <a:srgbClr val="59595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7"/>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From Excel-ese SQL-ese</a:t>
            </a:r>
            <a:endParaRPr b="1" i="0" sz="4000" u="none" cap="none" strike="noStrike">
              <a:solidFill>
                <a:srgbClr val="000000"/>
              </a:solidFill>
              <a:latin typeface="Arial"/>
              <a:ea typeface="Arial"/>
              <a:cs typeface="Arial"/>
              <a:sym typeface="Arial"/>
            </a:endParaRPr>
          </a:p>
        </p:txBody>
      </p:sp>
      <p:sp>
        <p:nvSpPr>
          <p:cNvPr id="298" name="Google Shape;298;p37"/>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rPr b="1" lang="en-US" sz="2600">
                <a:solidFill>
                  <a:srgbClr val="595959"/>
                </a:solidFill>
              </a:rPr>
              <a:t>Excel</a:t>
            </a:r>
            <a:endParaRPr b="1" i="0" sz="2600" u="none" cap="none" strike="noStrike">
              <a:solidFill>
                <a:srgbClr val="595959"/>
              </a:solidFill>
              <a:latin typeface="Arial"/>
              <a:ea typeface="Arial"/>
              <a:cs typeface="Arial"/>
              <a:sym typeface="Arial"/>
            </a:endParaRPr>
          </a:p>
        </p:txBody>
      </p:sp>
      <p:sp>
        <p:nvSpPr>
          <p:cNvPr id="299" name="Google Shape;299;p37"/>
          <p:cNvSpPr txBox="1"/>
          <p:nvPr/>
        </p:nvSpPr>
        <p:spPr>
          <a:xfrm>
            <a:off x="4525475" y="1091400"/>
            <a:ext cx="4063800" cy="4392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595959"/>
              </a:buClr>
              <a:buSzPts val="2600"/>
              <a:buFont typeface="Arial"/>
              <a:buNone/>
            </a:pPr>
            <a:r>
              <a:t/>
            </a:r>
            <a:endParaRPr/>
          </a:p>
        </p:txBody>
      </p:sp>
      <p:sp>
        <p:nvSpPr>
          <p:cNvPr id="300" name="Google Shape;300;p37"/>
          <p:cNvSpPr txBox="1"/>
          <p:nvPr/>
        </p:nvSpPr>
        <p:spPr>
          <a:xfrm>
            <a:off x="398463" y="1643195"/>
            <a:ext cx="3942000" cy="29019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Data</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Calculations</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Notes</a:t>
            </a:r>
            <a:endParaRPr sz="2000">
              <a:solidFill>
                <a:srgbClr val="595959"/>
              </a:solidFill>
            </a:endParaRPr>
          </a:p>
          <a:p>
            <a:pPr indent="0" lvl="0" marL="0" marR="0" rtl="0" algn="l">
              <a:lnSpc>
                <a:spcPct val="90000"/>
              </a:lnSpc>
              <a:spcBef>
                <a:spcPts val="0"/>
              </a:spcBef>
              <a:spcAft>
                <a:spcPts val="0"/>
              </a:spcAft>
              <a:buNone/>
            </a:pPr>
            <a:r>
              <a:t/>
            </a:r>
            <a:endParaRPr b="0" i="0" sz="2000" u="none" cap="none" strike="noStrike">
              <a:solidFill>
                <a:srgbClr val="595959"/>
              </a:solidFill>
              <a:latin typeface="Arial"/>
              <a:ea typeface="Arial"/>
              <a:cs typeface="Arial"/>
              <a:sym typeface="Arial"/>
            </a:endParaRPr>
          </a:p>
        </p:txBody>
      </p:sp>
      <p:sp>
        <p:nvSpPr>
          <p:cNvPr id="301" name="Google Shape;301;p37"/>
          <p:cNvSpPr txBox="1"/>
          <p:nvPr/>
        </p:nvSpPr>
        <p:spPr>
          <a:xfrm>
            <a:off x="4525425" y="1643195"/>
            <a:ext cx="4063800" cy="28830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D3002D"/>
              </a:buClr>
              <a:buSzPts val="2000"/>
              <a:buFont typeface="Arial"/>
              <a:buChar char="•"/>
            </a:pPr>
            <a:r>
              <a:t/>
            </a:r>
            <a:endParaRPr sz="2000">
              <a:solidFill>
                <a:srgbClr val="59595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8"/>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From Excel-ese SQL-ese</a:t>
            </a:r>
            <a:endParaRPr b="1" i="0" sz="4000" u="none" cap="none" strike="noStrike">
              <a:solidFill>
                <a:srgbClr val="000000"/>
              </a:solidFill>
              <a:latin typeface="Arial"/>
              <a:ea typeface="Arial"/>
              <a:cs typeface="Arial"/>
              <a:sym typeface="Arial"/>
            </a:endParaRPr>
          </a:p>
        </p:txBody>
      </p:sp>
      <p:sp>
        <p:nvSpPr>
          <p:cNvPr id="307" name="Google Shape;307;p38"/>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rPr b="1" lang="en-US" sz="2600">
                <a:solidFill>
                  <a:srgbClr val="595959"/>
                </a:solidFill>
              </a:rPr>
              <a:t>Excel</a:t>
            </a:r>
            <a:endParaRPr b="1" i="0" sz="2600" u="none" cap="none" strike="noStrike">
              <a:solidFill>
                <a:srgbClr val="595959"/>
              </a:solidFill>
              <a:latin typeface="Arial"/>
              <a:ea typeface="Arial"/>
              <a:cs typeface="Arial"/>
              <a:sym typeface="Arial"/>
            </a:endParaRPr>
          </a:p>
        </p:txBody>
      </p:sp>
      <p:sp>
        <p:nvSpPr>
          <p:cNvPr id="308" name="Google Shape;308;p38"/>
          <p:cNvSpPr txBox="1"/>
          <p:nvPr/>
        </p:nvSpPr>
        <p:spPr>
          <a:xfrm>
            <a:off x="4525475" y="1091400"/>
            <a:ext cx="4063800" cy="4392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595959"/>
              </a:buClr>
              <a:buSzPts val="2600"/>
              <a:buFont typeface="Arial"/>
              <a:buNone/>
            </a:pPr>
            <a:r>
              <a:rPr b="1" lang="en-US" sz="2600">
                <a:solidFill>
                  <a:srgbClr val="595959"/>
                </a:solidFill>
              </a:rPr>
              <a:t>SQL</a:t>
            </a:r>
            <a:endParaRPr/>
          </a:p>
        </p:txBody>
      </p:sp>
      <p:sp>
        <p:nvSpPr>
          <p:cNvPr id="309" name="Google Shape;309;p38"/>
          <p:cNvSpPr txBox="1"/>
          <p:nvPr/>
        </p:nvSpPr>
        <p:spPr>
          <a:xfrm>
            <a:off x="398463" y="1643195"/>
            <a:ext cx="3942000" cy="29019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Data</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Calculations</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Notes</a:t>
            </a:r>
            <a:endParaRPr sz="2000">
              <a:solidFill>
                <a:srgbClr val="595959"/>
              </a:solidFill>
            </a:endParaRPr>
          </a:p>
          <a:p>
            <a:pPr indent="0" lvl="0" marL="0" marR="0" rtl="0" algn="l">
              <a:lnSpc>
                <a:spcPct val="90000"/>
              </a:lnSpc>
              <a:spcBef>
                <a:spcPts val="0"/>
              </a:spcBef>
              <a:spcAft>
                <a:spcPts val="0"/>
              </a:spcAft>
              <a:buNone/>
            </a:pPr>
            <a:r>
              <a:t/>
            </a:r>
            <a:endParaRPr b="0" i="0" sz="2000" u="none" cap="none" strike="noStrike">
              <a:solidFill>
                <a:srgbClr val="595959"/>
              </a:solidFill>
              <a:latin typeface="Arial"/>
              <a:ea typeface="Arial"/>
              <a:cs typeface="Arial"/>
              <a:sym typeface="Arial"/>
            </a:endParaRPr>
          </a:p>
        </p:txBody>
      </p:sp>
      <p:sp>
        <p:nvSpPr>
          <p:cNvPr id="310" name="Google Shape;310;p38"/>
          <p:cNvSpPr txBox="1"/>
          <p:nvPr/>
        </p:nvSpPr>
        <p:spPr>
          <a:xfrm>
            <a:off x="4525425" y="1643195"/>
            <a:ext cx="4063800" cy="28830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D3002D"/>
              </a:buClr>
              <a:buSzPts val="2000"/>
              <a:buFont typeface="Arial"/>
              <a:buChar char="•"/>
            </a:pPr>
            <a:r>
              <a:rPr lang="en-US" sz="2000">
                <a:solidFill>
                  <a:srgbClr val="595959"/>
                </a:solidFill>
              </a:rPr>
              <a:t>Tables</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Queries/Scripts</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Comments</a:t>
            </a:r>
            <a:endParaRPr sz="2000">
              <a:solidFill>
                <a:srgbClr val="59595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4" name="Shape 314"/>
        <p:cNvGrpSpPr/>
        <p:nvPr/>
      </p:nvGrpSpPr>
      <p:grpSpPr>
        <a:xfrm>
          <a:off x="0" y="0"/>
          <a:ext cx="0" cy="0"/>
          <a:chOff x="0" y="0"/>
          <a:chExt cx="0" cy="0"/>
        </a:xfrm>
      </p:grpSpPr>
      <p:sp>
        <p:nvSpPr>
          <p:cNvPr id="315" name="Google Shape;315;p39"/>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The grammar of SQL</a:t>
            </a:r>
            <a:endParaRPr/>
          </a:p>
        </p:txBody>
      </p:sp>
      <p:graphicFrame>
        <p:nvGraphicFramePr>
          <p:cNvPr id="316" name="Google Shape;316;p39"/>
          <p:cNvGraphicFramePr/>
          <p:nvPr/>
        </p:nvGraphicFramePr>
        <p:xfrm>
          <a:off x="829150" y="1469175"/>
          <a:ext cx="3000000" cy="3000000"/>
        </p:xfrm>
        <a:graphic>
          <a:graphicData uri="http://schemas.openxmlformats.org/drawingml/2006/table">
            <a:tbl>
              <a:tblPr bandRow="1" firstRow="1">
                <a:noFill/>
                <a:tableStyleId>{1E0709F7-C4A5-4DAA-9ECC-88EBCA296C3A}</a:tableStyleId>
              </a:tblPr>
              <a:tblGrid>
                <a:gridCol w="2672325"/>
                <a:gridCol w="2672325"/>
                <a:gridCol w="2672325"/>
              </a:tblGrid>
              <a:tr h="370850">
                <a:tc gridSpan="3">
                  <a:txBody>
                    <a:bodyPr/>
                    <a:lstStyle/>
                    <a:p>
                      <a:pPr indent="0" lvl="0" marL="0" marR="0" rtl="0" algn="l">
                        <a:spcBef>
                          <a:spcPts val="0"/>
                        </a:spcBef>
                        <a:spcAft>
                          <a:spcPts val="0"/>
                        </a:spcAft>
                        <a:buNone/>
                      </a:pPr>
                      <a:r>
                        <a:rPr lang="en-US" sz="1800">
                          <a:solidFill>
                            <a:schemeClr val="lt1"/>
                          </a:solidFill>
                        </a:rPr>
                        <a:t>Term                                   What it does                     Example</a:t>
                      </a:r>
                      <a:endParaRPr sz="1800">
                        <a:solidFill>
                          <a:schemeClr val="lt1"/>
                        </a:solidFill>
                      </a:endParaRPr>
                    </a:p>
                  </a:txBody>
                  <a:tcPr marT="45725" marB="45725" marR="91450" marL="91450" anchor="ctr">
                    <a:solidFill>
                      <a:srgbClr val="D3002D"/>
                    </a:solidFill>
                  </a:tcPr>
                </a:tc>
                <a:tc hMerge="1"/>
                <a:tc hMerge="1"/>
              </a:tr>
              <a:tr h="370850">
                <a:tc>
                  <a:txBody>
                    <a:bodyPr/>
                    <a:lstStyle/>
                    <a:p>
                      <a:pPr indent="0" lvl="0" marL="0" marR="0" rtl="0" algn="l">
                        <a:spcBef>
                          <a:spcPts val="0"/>
                        </a:spcBef>
                        <a:spcAft>
                          <a:spcPts val="0"/>
                        </a:spcAft>
                        <a:buNone/>
                      </a:pPr>
                      <a:r>
                        <a:rPr lang="en-US" sz="1800">
                          <a:solidFill>
                            <a:schemeClr val="dk1"/>
                          </a:solidFill>
                        </a:rPr>
                        <a:t>Identifier</a:t>
                      </a:r>
                      <a:endParaRPr sz="1800">
                        <a:solidFill>
                          <a:schemeClr val="dk1"/>
                        </a:solidFill>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US" sz="1800">
                          <a:solidFill>
                            <a:schemeClr val="dk1"/>
                          </a:solidFill>
                        </a:rPr>
                        <a:t>Identifies an object (i.e. table, field)</a:t>
                      </a:r>
                      <a:endParaRPr sz="1800">
                        <a:solidFill>
                          <a:schemeClr val="dk1"/>
                        </a:solidFill>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Master</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r>
              <a:tr h="370850">
                <a:tc>
                  <a:txBody>
                    <a:bodyPr/>
                    <a:lstStyle/>
                    <a:p>
                      <a:pPr indent="0" lvl="0" marL="0" marR="0" rtl="0" algn="l">
                        <a:spcBef>
                          <a:spcPts val="0"/>
                        </a:spcBef>
                        <a:spcAft>
                          <a:spcPts val="0"/>
                        </a:spcAft>
                        <a:buNone/>
                      </a:pPr>
                      <a:r>
                        <a:rPr lang="en-US" sz="1800">
                          <a:solidFill>
                            <a:schemeClr val="dk1"/>
                          </a:solidFill>
                        </a:rPr>
                        <a:t>Operator</a:t>
                      </a:r>
                      <a:endParaRPr sz="1800">
                        <a:solidFill>
                          <a:schemeClr val="dk1"/>
                        </a:solidFill>
                      </a:endParaRPr>
                    </a:p>
                  </a:txBody>
                  <a:tcPr marT="45725" marB="45725" marR="91450" marL="91450" anchor="ctr">
                    <a:solidFill>
                      <a:srgbClr val="F2F2F2"/>
                    </a:solidFill>
                  </a:tcPr>
                </a:tc>
                <a:tc>
                  <a:txBody>
                    <a:bodyPr/>
                    <a:lstStyle/>
                    <a:p>
                      <a:pPr indent="0" lvl="0" marL="0" marR="0" rtl="0" algn="l">
                        <a:spcBef>
                          <a:spcPts val="0"/>
                        </a:spcBef>
                        <a:spcAft>
                          <a:spcPts val="0"/>
                        </a:spcAft>
                        <a:buNone/>
                      </a:pPr>
                      <a:r>
                        <a:rPr lang="en-US" sz="1800">
                          <a:solidFill>
                            <a:schemeClr val="dk1"/>
                          </a:solidFill>
                        </a:rPr>
                        <a:t>Takes some action (perform calculation,, rename something)</a:t>
                      </a:r>
                      <a:endParaRPr sz="1800">
                        <a:solidFill>
                          <a:schemeClr val="dk1"/>
                        </a:solidFill>
                      </a:endParaRPr>
                    </a:p>
                  </a:txBody>
                  <a:tcPr marT="45725" marB="45725" marR="91450" marL="91450" anchor="ctr">
                    <a:solidFill>
                      <a:srgbClr val="F2F2F2"/>
                    </a:solidFill>
                  </a:tcPr>
                </a:tc>
                <a:tc>
                  <a:txBody>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 AS</a:t>
                      </a:r>
                      <a:endParaRPr sz="1800">
                        <a:solidFill>
                          <a:schemeClr val="dk1"/>
                        </a:solidFill>
                        <a:latin typeface="Consolas"/>
                        <a:ea typeface="Consolas"/>
                        <a:cs typeface="Consolas"/>
                        <a:sym typeface="Consolas"/>
                      </a:endParaRPr>
                    </a:p>
                  </a:txBody>
                  <a:tcPr marT="45725" marB="45725" marR="91450" marL="91450" anchor="ctr">
                    <a:solidFill>
                      <a:srgbClr val="F2F2F2"/>
                    </a:solidFill>
                  </a:tcPr>
                </a:tc>
              </a:tr>
              <a:tr h="370850">
                <a:tc>
                  <a:txBody>
                    <a:bodyPr/>
                    <a:lstStyle/>
                    <a:p>
                      <a:pPr indent="0" lvl="0" marL="0" marR="0" rtl="0" algn="l">
                        <a:spcBef>
                          <a:spcPts val="0"/>
                        </a:spcBef>
                        <a:spcAft>
                          <a:spcPts val="0"/>
                        </a:spcAft>
                        <a:buNone/>
                      </a:pPr>
                      <a:r>
                        <a:rPr lang="en-US" sz="1800">
                          <a:solidFill>
                            <a:schemeClr val="dk1"/>
                          </a:solidFill>
                        </a:rPr>
                        <a:t>Expression</a:t>
                      </a:r>
                      <a:endParaRPr sz="1800">
                        <a:solidFill>
                          <a:schemeClr val="dk1"/>
                        </a:solidFill>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US" sz="1800">
                          <a:solidFill>
                            <a:schemeClr val="dk1"/>
                          </a:solidFill>
                        </a:rPr>
                        <a:t>Applies criteria to data</a:t>
                      </a:r>
                      <a:endParaRPr sz="1800">
                        <a:solidFill>
                          <a:schemeClr val="dk1"/>
                        </a:solidFill>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birthYear &gt; 1960</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r>
            </a:tbl>
          </a:graphicData>
        </a:graphic>
      </p:graphicFrame>
      <p:sp>
        <p:nvSpPr>
          <p:cNvPr id="317" name="Google Shape;317;p39"/>
          <p:cNvSpPr txBox="1"/>
          <p:nvPr/>
        </p:nvSpPr>
        <p:spPr>
          <a:xfrm>
            <a:off x="5451231" y="1273126"/>
            <a:ext cx="3138000" cy="3078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1" name="Shape 321"/>
        <p:cNvGrpSpPr/>
        <p:nvPr/>
      </p:nvGrpSpPr>
      <p:grpSpPr>
        <a:xfrm>
          <a:off x="0" y="0"/>
          <a:ext cx="0" cy="0"/>
          <a:chOff x="0" y="0"/>
          <a:chExt cx="0" cy="0"/>
        </a:xfrm>
      </p:grpSpPr>
      <p:pic>
        <p:nvPicPr>
          <p:cNvPr id="322" name="Google Shape;322;p40"/>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323" name="Google Shape;323;p40"/>
          <p:cNvSpPr txBox="1"/>
          <p:nvPr/>
        </p:nvSpPr>
        <p:spPr>
          <a:xfrm>
            <a:off x="398624" y="1173707"/>
            <a:ext cx="8190600" cy="365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200">
                <a:solidFill>
                  <a:srgbClr val="595959"/>
                </a:solidFill>
              </a:rPr>
              <a:t>0. Good comments starting with --</a:t>
            </a:r>
            <a:endParaRPr sz="2200">
              <a:solidFill>
                <a:srgbClr val="595959"/>
              </a:solidFill>
            </a:endParaRPr>
          </a:p>
          <a:p>
            <a:pPr indent="0" lvl="0" marL="457200" marR="0" rtl="0" algn="l">
              <a:lnSpc>
                <a:spcPct val="100000"/>
              </a:lnSpc>
              <a:spcBef>
                <a:spcPts val="0"/>
              </a:spcBef>
              <a:spcAft>
                <a:spcPts val="0"/>
              </a:spcAft>
              <a:buNone/>
            </a:pPr>
            <a:r>
              <a:t/>
            </a:r>
            <a:endParaRPr sz="2200">
              <a:solidFill>
                <a:srgbClr val="595959"/>
              </a:solidFill>
            </a:endParaRPr>
          </a:p>
        </p:txBody>
      </p:sp>
      <p:sp>
        <p:nvSpPr>
          <p:cNvPr id="324" name="Google Shape;324;p40"/>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Stylin’ in SQL</a:t>
            </a:r>
            <a:endParaRPr/>
          </a:p>
        </p:txBody>
      </p:sp>
      <p:pic>
        <p:nvPicPr>
          <p:cNvPr id="325" name="Google Shape;325;p40"/>
          <p:cNvPicPr preferRelativeResize="0"/>
          <p:nvPr/>
        </p:nvPicPr>
        <p:blipFill rotWithShape="1">
          <a:blip r:embed="rId4">
            <a:alphaModFix/>
          </a:blip>
          <a:srcRect b="0" l="18710" r="18710" t="0"/>
          <a:stretch/>
        </p:blipFill>
        <p:spPr>
          <a:xfrm>
            <a:off x="5809957" y="2449538"/>
            <a:ext cx="3584700" cy="3584700"/>
          </a:xfrm>
          <a:prstGeom prst="ellipse">
            <a:avLst/>
          </a:prstGeom>
          <a:noFill/>
          <a:ln>
            <a:noFill/>
          </a:ln>
        </p:spPr>
      </p:pic>
      <p:pic>
        <p:nvPicPr>
          <p:cNvPr id="326" name="Google Shape;326;p40"/>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animEffect filter="fade" transition="in">
                                      <p:cBhvr>
                                        <p:cTn dur="1000"/>
                                        <p:tgtEl>
                                          <p:spTgt spid="3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1" st="1"/>
                                            </p:txEl>
                                          </p:spTgt>
                                        </p:tgtEl>
                                        <p:attrNameLst>
                                          <p:attrName>style.visibility</p:attrName>
                                        </p:attrNameLst>
                                      </p:cBhvr>
                                      <p:to>
                                        <p:strVal val="visible"/>
                                      </p:to>
                                    </p:set>
                                    <p:animEffect filter="fade" transition="in">
                                      <p:cBhvr>
                                        <p:cTn dur="1000"/>
                                        <p:tgtEl>
                                          <p:spTgt spid="32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0" name="Shape 330"/>
        <p:cNvGrpSpPr/>
        <p:nvPr/>
      </p:nvGrpSpPr>
      <p:grpSpPr>
        <a:xfrm>
          <a:off x="0" y="0"/>
          <a:ext cx="0" cy="0"/>
          <a:chOff x="0" y="0"/>
          <a:chExt cx="0" cy="0"/>
        </a:xfrm>
      </p:grpSpPr>
      <p:pic>
        <p:nvPicPr>
          <p:cNvPr id="331" name="Google Shape;331;p41"/>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332" name="Google Shape;332;p41"/>
          <p:cNvSpPr txBox="1"/>
          <p:nvPr/>
        </p:nvSpPr>
        <p:spPr>
          <a:xfrm>
            <a:off x="398624" y="1173707"/>
            <a:ext cx="8190600" cy="365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200">
                <a:solidFill>
                  <a:srgbClr val="595959"/>
                </a:solidFill>
              </a:rPr>
              <a:t>0. Good comments starting with --</a:t>
            </a:r>
            <a:endParaRPr sz="2200">
              <a:solidFill>
                <a:srgbClr val="595959"/>
              </a:solidFill>
            </a:endParaRPr>
          </a:p>
          <a:p>
            <a:pPr indent="-368300" lvl="0" marL="457200" marR="0" rtl="0" algn="l">
              <a:lnSpc>
                <a:spcPct val="100000"/>
              </a:lnSpc>
              <a:spcBef>
                <a:spcPts val="0"/>
              </a:spcBef>
              <a:spcAft>
                <a:spcPts val="0"/>
              </a:spcAft>
              <a:buClr>
                <a:srgbClr val="595959"/>
              </a:buClr>
              <a:buSzPts val="2200"/>
              <a:buAutoNum type="arabicPeriod"/>
            </a:pPr>
            <a:r>
              <a:rPr lang="en-US" sz="2200">
                <a:solidFill>
                  <a:srgbClr val="595959"/>
                </a:solidFill>
              </a:rPr>
              <a:t>Each clause on its own line</a:t>
            </a:r>
            <a:endParaRPr sz="2200">
              <a:solidFill>
                <a:srgbClr val="595959"/>
              </a:solidFill>
            </a:endParaRPr>
          </a:p>
          <a:p>
            <a:pPr indent="0" lvl="0" marL="0" marR="0" rtl="0" algn="l">
              <a:lnSpc>
                <a:spcPct val="100000"/>
              </a:lnSpc>
              <a:spcBef>
                <a:spcPts val="0"/>
              </a:spcBef>
              <a:spcAft>
                <a:spcPts val="0"/>
              </a:spcAft>
              <a:buNone/>
            </a:pPr>
            <a:r>
              <a:t/>
            </a:r>
            <a:endParaRPr sz="2200">
              <a:solidFill>
                <a:srgbClr val="595959"/>
              </a:solidFill>
            </a:endParaRPr>
          </a:p>
        </p:txBody>
      </p:sp>
      <p:sp>
        <p:nvSpPr>
          <p:cNvPr id="333" name="Google Shape;333;p41"/>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Stylin’ in SQL</a:t>
            </a:r>
            <a:endParaRPr/>
          </a:p>
        </p:txBody>
      </p:sp>
      <p:pic>
        <p:nvPicPr>
          <p:cNvPr id="334" name="Google Shape;334;p41"/>
          <p:cNvPicPr preferRelativeResize="0"/>
          <p:nvPr/>
        </p:nvPicPr>
        <p:blipFill rotWithShape="1">
          <a:blip r:embed="rId4">
            <a:alphaModFix/>
          </a:blip>
          <a:srcRect b="0" l="18710" r="18710" t="0"/>
          <a:stretch/>
        </p:blipFill>
        <p:spPr>
          <a:xfrm>
            <a:off x="5809957" y="2449538"/>
            <a:ext cx="3584700" cy="3584700"/>
          </a:xfrm>
          <a:prstGeom prst="ellipse">
            <a:avLst/>
          </a:prstGeom>
          <a:noFill/>
          <a:ln>
            <a:noFill/>
          </a:ln>
        </p:spPr>
      </p:pic>
      <p:pic>
        <p:nvPicPr>
          <p:cNvPr id="335" name="Google Shape;335;p41"/>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0" st="0"/>
                                            </p:txEl>
                                          </p:spTgt>
                                        </p:tgtEl>
                                        <p:attrNameLst>
                                          <p:attrName>style.visibility</p:attrName>
                                        </p:attrNameLst>
                                      </p:cBhvr>
                                      <p:to>
                                        <p:strVal val="visible"/>
                                      </p:to>
                                    </p:set>
                                    <p:animEffect filter="fade" transition="in">
                                      <p:cBhvr>
                                        <p:cTn dur="1000"/>
                                        <p:tgtEl>
                                          <p:spTgt spid="3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1" st="1"/>
                                            </p:txEl>
                                          </p:spTgt>
                                        </p:tgtEl>
                                        <p:attrNameLst>
                                          <p:attrName>style.visibility</p:attrName>
                                        </p:attrNameLst>
                                      </p:cBhvr>
                                      <p:to>
                                        <p:strVal val="visible"/>
                                      </p:to>
                                    </p:set>
                                    <p:animEffect filter="fade" transition="in">
                                      <p:cBhvr>
                                        <p:cTn dur="1000"/>
                                        <p:tgtEl>
                                          <p:spTgt spid="3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2" st="2"/>
                                            </p:txEl>
                                          </p:spTgt>
                                        </p:tgtEl>
                                        <p:attrNameLst>
                                          <p:attrName>style.visibility</p:attrName>
                                        </p:attrNameLst>
                                      </p:cBhvr>
                                      <p:to>
                                        <p:strVal val="visible"/>
                                      </p:to>
                                    </p:set>
                                    <p:animEffect filter="fade" transition="in">
                                      <p:cBhvr>
                                        <p:cTn dur="1000"/>
                                        <p:tgtEl>
                                          <p:spTgt spid="33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 name="Shape 39"/>
        <p:cNvGrpSpPr/>
        <p:nvPr/>
      </p:nvGrpSpPr>
      <p:grpSpPr>
        <a:xfrm>
          <a:off x="0" y="0"/>
          <a:ext cx="0" cy="0"/>
          <a:chOff x="0" y="0"/>
          <a:chExt cx="0" cy="0"/>
        </a:xfrm>
      </p:grpSpPr>
      <p:sp>
        <p:nvSpPr>
          <p:cNvPr id="40" name="Google Shape;40;p6"/>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Objectives for today</a:t>
            </a:r>
            <a:endParaRPr b="1" i="0" sz="2600" u="none" cap="none" strike="noStrike">
              <a:solidFill>
                <a:srgbClr val="000000"/>
              </a:solidFill>
              <a:latin typeface="Arial"/>
              <a:ea typeface="Arial"/>
              <a:cs typeface="Arial"/>
              <a:sym typeface="Arial"/>
            </a:endParaRPr>
          </a:p>
        </p:txBody>
      </p:sp>
      <p:sp>
        <p:nvSpPr>
          <p:cNvPr id="41" name="Google Shape;41;p6"/>
          <p:cNvSpPr txBox="1"/>
          <p:nvPr/>
        </p:nvSpPr>
        <p:spPr>
          <a:xfrm>
            <a:off x="398633" y="1310175"/>
            <a:ext cx="6479700" cy="2901900"/>
          </a:xfrm>
          <a:prstGeom prst="rect">
            <a:avLst/>
          </a:prstGeom>
          <a:noFill/>
          <a:ln>
            <a:noFill/>
          </a:ln>
        </p:spPr>
        <p:txBody>
          <a:bodyPr anchorCtr="0" anchor="t" bIns="0" lIns="0" spcFirstLastPara="1" rIns="0" wrap="square" tIns="0">
            <a:noAutofit/>
          </a:bodyPr>
          <a:lstStyle/>
          <a:p>
            <a:pPr indent="-381000" lvl="0" marL="457200" marR="190500" rtl="0" algn="l">
              <a:lnSpc>
                <a:spcPct val="115000"/>
              </a:lnSpc>
              <a:spcBef>
                <a:spcPts val="800"/>
              </a:spcBef>
              <a:spcAft>
                <a:spcPts val="0"/>
              </a:spcAft>
              <a:buClr>
                <a:srgbClr val="505050"/>
              </a:buClr>
              <a:buSzPts val="2400"/>
              <a:buChar char="•"/>
            </a:pPr>
            <a:r>
              <a:rPr lang="en-US" sz="2400">
                <a:solidFill>
                  <a:srgbClr val="505050"/>
                </a:solidFill>
              </a:rPr>
              <a:t>The basics of relational databases and SQL’s role</a:t>
            </a:r>
            <a:endParaRPr sz="2400">
              <a:solidFill>
                <a:srgbClr val="505050"/>
              </a:solidFill>
            </a:endParaRPr>
          </a:p>
          <a:p>
            <a:pPr indent="-381000" lvl="0" marL="457200" marR="190500" rtl="0" algn="l">
              <a:lnSpc>
                <a:spcPct val="115000"/>
              </a:lnSpc>
              <a:spcBef>
                <a:spcPts val="0"/>
              </a:spcBef>
              <a:spcAft>
                <a:spcPts val="0"/>
              </a:spcAft>
              <a:buClr>
                <a:srgbClr val="505050"/>
              </a:buClr>
              <a:buSzPts val="2400"/>
              <a:buChar char="•"/>
            </a:pPr>
            <a:r>
              <a:rPr lang="en-US" sz="2400">
                <a:solidFill>
                  <a:srgbClr val="505050"/>
                </a:solidFill>
              </a:rPr>
              <a:t>The foundational commands used for reading data from one or more tables in a database</a:t>
            </a:r>
            <a:endParaRPr sz="2400">
              <a:solidFill>
                <a:srgbClr val="505050"/>
              </a:solidFill>
            </a:endParaRPr>
          </a:p>
          <a:p>
            <a:pPr indent="0" lvl="0" marL="457200" marR="190500" rtl="0" algn="l">
              <a:lnSpc>
                <a:spcPct val="115000"/>
              </a:lnSpc>
              <a:spcBef>
                <a:spcPts val="800"/>
              </a:spcBef>
              <a:spcAft>
                <a:spcPts val="0"/>
              </a:spcAft>
              <a:buNone/>
            </a:pPr>
            <a:r>
              <a:t/>
            </a:r>
            <a:endParaRPr sz="2400">
              <a:solidFill>
                <a:srgbClr val="505050"/>
              </a:solidFill>
            </a:endParaRPr>
          </a:p>
          <a:p>
            <a:pPr indent="0" lvl="0" marL="457200" marR="0" rtl="0" algn="l">
              <a:lnSpc>
                <a:spcPct val="90000"/>
              </a:lnSpc>
              <a:spcBef>
                <a:spcPts val="800"/>
              </a:spcBef>
              <a:spcAft>
                <a:spcPts val="0"/>
              </a:spcAft>
              <a:buNone/>
            </a:pPr>
            <a:r>
              <a:t/>
            </a:r>
            <a:endParaRPr sz="2400">
              <a:solidFill>
                <a:srgbClr val="59595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9" name="Shape 339"/>
        <p:cNvGrpSpPr/>
        <p:nvPr/>
      </p:nvGrpSpPr>
      <p:grpSpPr>
        <a:xfrm>
          <a:off x="0" y="0"/>
          <a:ext cx="0" cy="0"/>
          <a:chOff x="0" y="0"/>
          <a:chExt cx="0" cy="0"/>
        </a:xfrm>
      </p:grpSpPr>
      <p:pic>
        <p:nvPicPr>
          <p:cNvPr id="340" name="Google Shape;340;p42"/>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341" name="Google Shape;341;p42"/>
          <p:cNvSpPr txBox="1"/>
          <p:nvPr/>
        </p:nvSpPr>
        <p:spPr>
          <a:xfrm>
            <a:off x="398624" y="1173707"/>
            <a:ext cx="8190600" cy="365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200">
                <a:solidFill>
                  <a:srgbClr val="595959"/>
                </a:solidFill>
              </a:rPr>
              <a:t>0. Good comments starting with --</a:t>
            </a:r>
            <a:endParaRPr sz="2200">
              <a:solidFill>
                <a:srgbClr val="595959"/>
              </a:solidFill>
            </a:endParaRPr>
          </a:p>
          <a:p>
            <a:pPr indent="-368300" lvl="0" marL="457200" marR="0" rtl="0" algn="l">
              <a:lnSpc>
                <a:spcPct val="100000"/>
              </a:lnSpc>
              <a:spcBef>
                <a:spcPts val="0"/>
              </a:spcBef>
              <a:spcAft>
                <a:spcPts val="0"/>
              </a:spcAft>
              <a:buClr>
                <a:srgbClr val="595959"/>
              </a:buClr>
              <a:buSzPts val="2200"/>
              <a:buAutoNum type="arabicPeriod"/>
            </a:pPr>
            <a:r>
              <a:rPr lang="en-US" sz="2200">
                <a:solidFill>
                  <a:srgbClr val="595959"/>
                </a:solidFill>
              </a:rPr>
              <a:t>Each clause on its own line</a:t>
            </a:r>
            <a:endParaRPr sz="2200">
              <a:solidFill>
                <a:srgbClr val="595959"/>
              </a:solidFill>
            </a:endParaRPr>
          </a:p>
          <a:p>
            <a:pPr indent="-368300" lvl="0" marL="457200" marR="0" rtl="0" algn="l">
              <a:lnSpc>
                <a:spcPct val="100000"/>
              </a:lnSpc>
              <a:spcBef>
                <a:spcPts val="0"/>
              </a:spcBef>
              <a:spcAft>
                <a:spcPts val="0"/>
              </a:spcAft>
              <a:buClr>
                <a:srgbClr val="595959"/>
              </a:buClr>
              <a:buSzPts val="2200"/>
              <a:buAutoNum type="arabicPeriod"/>
            </a:pPr>
            <a:r>
              <a:rPr lang="en-US" sz="2200">
                <a:solidFill>
                  <a:srgbClr val="595959"/>
                </a:solidFill>
              </a:rPr>
              <a:t>All operators uppercase</a:t>
            </a:r>
            <a:endParaRPr sz="2200">
              <a:solidFill>
                <a:srgbClr val="595959"/>
              </a:solidFill>
            </a:endParaRPr>
          </a:p>
          <a:p>
            <a:pPr indent="0" lvl="0" marL="0" marR="0" rtl="0" algn="l">
              <a:lnSpc>
                <a:spcPct val="100000"/>
              </a:lnSpc>
              <a:spcBef>
                <a:spcPts val="0"/>
              </a:spcBef>
              <a:spcAft>
                <a:spcPts val="0"/>
              </a:spcAft>
              <a:buNone/>
            </a:pPr>
            <a:r>
              <a:t/>
            </a:r>
            <a:endParaRPr sz="2200">
              <a:solidFill>
                <a:srgbClr val="595959"/>
              </a:solidFill>
            </a:endParaRPr>
          </a:p>
        </p:txBody>
      </p:sp>
      <p:sp>
        <p:nvSpPr>
          <p:cNvPr id="342" name="Google Shape;342;p42"/>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Stylin’ in SQL</a:t>
            </a:r>
            <a:endParaRPr/>
          </a:p>
        </p:txBody>
      </p:sp>
      <p:pic>
        <p:nvPicPr>
          <p:cNvPr id="343" name="Google Shape;343;p42"/>
          <p:cNvPicPr preferRelativeResize="0"/>
          <p:nvPr/>
        </p:nvPicPr>
        <p:blipFill rotWithShape="1">
          <a:blip r:embed="rId4">
            <a:alphaModFix/>
          </a:blip>
          <a:srcRect b="0" l="18710" r="18710" t="0"/>
          <a:stretch/>
        </p:blipFill>
        <p:spPr>
          <a:xfrm>
            <a:off x="5809957" y="2449538"/>
            <a:ext cx="3584700" cy="3584700"/>
          </a:xfrm>
          <a:prstGeom prst="ellipse">
            <a:avLst/>
          </a:prstGeom>
          <a:noFill/>
          <a:ln>
            <a:noFill/>
          </a:ln>
        </p:spPr>
      </p:pic>
      <p:pic>
        <p:nvPicPr>
          <p:cNvPr id="344" name="Google Shape;344;p42"/>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0" st="0"/>
                                            </p:txEl>
                                          </p:spTgt>
                                        </p:tgtEl>
                                        <p:attrNameLst>
                                          <p:attrName>style.visibility</p:attrName>
                                        </p:attrNameLst>
                                      </p:cBhvr>
                                      <p:to>
                                        <p:strVal val="visible"/>
                                      </p:to>
                                    </p:set>
                                    <p:animEffect filter="fade" transition="in">
                                      <p:cBhvr>
                                        <p:cTn dur="1000"/>
                                        <p:tgtEl>
                                          <p:spTgt spid="3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1" st="1"/>
                                            </p:txEl>
                                          </p:spTgt>
                                        </p:tgtEl>
                                        <p:attrNameLst>
                                          <p:attrName>style.visibility</p:attrName>
                                        </p:attrNameLst>
                                      </p:cBhvr>
                                      <p:to>
                                        <p:strVal val="visible"/>
                                      </p:to>
                                    </p:set>
                                    <p:animEffect filter="fade" transition="in">
                                      <p:cBhvr>
                                        <p:cTn dur="1000"/>
                                        <p:tgtEl>
                                          <p:spTgt spid="3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2" st="2"/>
                                            </p:txEl>
                                          </p:spTgt>
                                        </p:tgtEl>
                                        <p:attrNameLst>
                                          <p:attrName>style.visibility</p:attrName>
                                        </p:attrNameLst>
                                      </p:cBhvr>
                                      <p:to>
                                        <p:strVal val="visible"/>
                                      </p:to>
                                    </p:set>
                                    <p:animEffect filter="fade" transition="in">
                                      <p:cBhvr>
                                        <p:cTn dur="1000"/>
                                        <p:tgtEl>
                                          <p:spTgt spid="3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3" st="3"/>
                                            </p:txEl>
                                          </p:spTgt>
                                        </p:tgtEl>
                                        <p:attrNameLst>
                                          <p:attrName>style.visibility</p:attrName>
                                        </p:attrNameLst>
                                      </p:cBhvr>
                                      <p:to>
                                        <p:strVal val="visible"/>
                                      </p:to>
                                    </p:set>
                                    <p:animEffect filter="fade" transition="in">
                                      <p:cBhvr>
                                        <p:cTn dur="1000"/>
                                        <p:tgtEl>
                                          <p:spTgt spid="34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8" name="Shape 348"/>
        <p:cNvGrpSpPr/>
        <p:nvPr/>
      </p:nvGrpSpPr>
      <p:grpSpPr>
        <a:xfrm>
          <a:off x="0" y="0"/>
          <a:ext cx="0" cy="0"/>
          <a:chOff x="0" y="0"/>
          <a:chExt cx="0" cy="0"/>
        </a:xfrm>
      </p:grpSpPr>
      <p:pic>
        <p:nvPicPr>
          <p:cNvPr id="349" name="Google Shape;349;p43"/>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350" name="Google Shape;350;p43"/>
          <p:cNvSpPr txBox="1"/>
          <p:nvPr/>
        </p:nvSpPr>
        <p:spPr>
          <a:xfrm>
            <a:off x="398624" y="1173707"/>
            <a:ext cx="8190600" cy="365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200">
                <a:solidFill>
                  <a:srgbClr val="595959"/>
                </a:solidFill>
              </a:rPr>
              <a:t>0. Good comments starting with --</a:t>
            </a:r>
            <a:endParaRPr sz="2200">
              <a:solidFill>
                <a:srgbClr val="595959"/>
              </a:solidFill>
            </a:endParaRPr>
          </a:p>
          <a:p>
            <a:pPr indent="-368300" lvl="0" marL="457200" marR="0" rtl="0" algn="l">
              <a:lnSpc>
                <a:spcPct val="100000"/>
              </a:lnSpc>
              <a:spcBef>
                <a:spcPts val="0"/>
              </a:spcBef>
              <a:spcAft>
                <a:spcPts val="0"/>
              </a:spcAft>
              <a:buClr>
                <a:srgbClr val="595959"/>
              </a:buClr>
              <a:buSzPts val="2200"/>
              <a:buAutoNum type="arabicPeriod"/>
            </a:pPr>
            <a:r>
              <a:rPr lang="en-US" sz="2200">
                <a:solidFill>
                  <a:srgbClr val="595959"/>
                </a:solidFill>
              </a:rPr>
              <a:t>Each clause on its own line</a:t>
            </a:r>
            <a:endParaRPr sz="2200">
              <a:solidFill>
                <a:srgbClr val="595959"/>
              </a:solidFill>
            </a:endParaRPr>
          </a:p>
          <a:p>
            <a:pPr indent="-368300" lvl="0" marL="457200" marR="0" rtl="0" algn="l">
              <a:lnSpc>
                <a:spcPct val="100000"/>
              </a:lnSpc>
              <a:spcBef>
                <a:spcPts val="0"/>
              </a:spcBef>
              <a:spcAft>
                <a:spcPts val="0"/>
              </a:spcAft>
              <a:buClr>
                <a:srgbClr val="595959"/>
              </a:buClr>
              <a:buSzPts val="2200"/>
              <a:buAutoNum type="arabicPeriod"/>
            </a:pPr>
            <a:r>
              <a:rPr lang="en-US" sz="2200">
                <a:solidFill>
                  <a:srgbClr val="595959"/>
                </a:solidFill>
              </a:rPr>
              <a:t>All operators uppercase</a:t>
            </a:r>
            <a:endParaRPr sz="2200">
              <a:solidFill>
                <a:srgbClr val="595959"/>
              </a:solidFill>
            </a:endParaRPr>
          </a:p>
          <a:p>
            <a:pPr indent="-368300" lvl="0" marL="457200" marR="0" rtl="0" algn="l">
              <a:lnSpc>
                <a:spcPct val="100000"/>
              </a:lnSpc>
              <a:spcBef>
                <a:spcPts val="0"/>
              </a:spcBef>
              <a:spcAft>
                <a:spcPts val="0"/>
              </a:spcAft>
              <a:buClr>
                <a:srgbClr val="595959"/>
              </a:buClr>
              <a:buSzPts val="2200"/>
              <a:buAutoNum type="arabicPeriod"/>
            </a:pPr>
            <a:r>
              <a:rPr lang="en-US" sz="2200">
                <a:solidFill>
                  <a:srgbClr val="595959"/>
                </a:solidFill>
              </a:rPr>
              <a:t>Statements end with semicolon</a:t>
            </a:r>
            <a:endParaRPr sz="2200">
              <a:solidFill>
                <a:srgbClr val="595959"/>
              </a:solidFill>
            </a:endParaRPr>
          </a:p>
        </p:txBody>
      </p:sp>
      <p:sp>
        <p:nvSpPr>
          <p:cNvPr id="351" name="Google Shape;351;p43"/>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Stylin’ in SQL</a:t>
            </a:r>
            <a:endParaRPr/>
          </a:p>
        </p:txBody>
      </p:sp>
      <p:pic>
        <p:nvPicPr>
          <p:cNvPr id="352" name="Google Shape;352;p43"/>
          <p:cNvPicPr preferRelativeResize="0"/>
          <p:nvPr/>
        </p:nvPicPr>
        <p:blipFill rotWithShape="1">
          <a:blip r:embed="rId4">
            <a:alphaModFix/>
          </a:blip>
          <a:srcRect b="0" l="18710" r="18710" t="0"/>
          <a:stretch/>
        </p:blipFill>
        <p:spPr>
          <a:xfrm>
            <a:off x="5809957" y="2449538"/>
            <a:ext cx="3584700" cy="3584700"/>
          </a:xfrm>
          <a:prstGeom prst="ellipse">
            <a:avLst/>
          </a:prstGeom>
          <a:noFill/>
          <a:ln>
            <a:noFill/>
          </a:ln>
        </p:spPr>
      </p:pic>
      <p:pic>
        <p:nvPicPr>
          <p:cNvPr id="353" name="Google Shape;353;p43"/>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0" st="0"/>
                                            </p:txEl>
                                          </p:spTgt>
                                        </p:tgtEl>
                                        <p:attrNameLst>
                                          <p:attrName>style.visibility</p:attrName>
                                        </p:attrNameLst>
                                      </p:cBhvr>
                                      <p:to>
                                        <p:strVal val="visible"/>
                                      </p:to>
                                    </p:set>
                                    <p:animEffect filter="fade" transition="in">
                                      <p:cBhvr>
                                        <p:cTn dur="1000"/>
                                        <p:tgtEl>
                                          <p:spTgt spid="3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1" st="1"/>
                                            </p:txEl>
                                          </p:spTgt>
                                        </p:tgtEl>
                                        <p:attrNameLst>
                                          <p:attrName>style.visibility</p:attrName>
                                        </p:attrNameLst>
                                      </p:cBhvr>
                                      <p:to>
                                        <p:strVal val="visible"/>
                                      </p:to>
                                    </p:set>
                                    <p:animEffect filter="fade" transition="in">
                                      <p:cBhvr>
                                        <p:cTn dur="1000"/>
                                        <p:tgtEl>
                                          <p:spTgt spid="3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2" st="2"/>
                                            </p:txEl>
                                          </p:spTgt>
                                        </p:tgtEl>
                                        <p:attrNameLst>
                                          <p:attrName>style.visibility</p:attrName>
                                        </p:attrNameLst>
                                      </p:cBhvr>
                                      <p:to>
                                        <p:strVal val="visible"/>
                                      </p:to>
                                    </p:set>
                                    <p:animEffect filter="fade" transition="in">
                                      <p:cBhvr>
                                        <p:cTn dur="1000"/>
                                        <p:tgtEl>
                                          <p:spTgt spid="3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3" st="3"/>
                                            </p:txEl>
                                          </p:spTgt>
                                        </p:tgtEl>
                                        <p:attrNameLst>
                                          <p:attrName>style.visibility</p:attrName>
                                        </p:attrNameLst>
                                      </p:cBhvr>
                                      <p:to>
                                        <p:strVal val="visible"/>
                                      </p:to>
                                    </p:set>
                                    <p:animEffect filter="fade" transition="in">
                                      <p:cBhvr>
                                        <p:cTn dur="1000"/>
                                        <p:tgtEl>
                                          <p:spTgt spid="35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4"/>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Let’s get coding...</a:t>
            </a:r>
            <a:endParaRPr/>
          </a:p>
        </p:txBody>
      </p:sp>
      <p:sp>
        <p:nvSpPr>
          <p:cNvPr id="359" name="Google Shape;359;p44"/>
          <p:cNvSpPr/>
          <p:nvPr/>
        </p:nvSpPr>
        <p:spPr>
          <a:xfrm>
            <a:off x="550775" y="1251325"/>
            <a:ext cx="7453500" cy="3730200"/>
          </a:xfrm>
          <a:prstGeom prst="rect">
            <a:avLst/>
          </a:prstGeom>
          <a:solidFill>
            <a:srgbClr val="D3002D"/>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2"/>
              </a:buClr>
              <a:buSzPts val="1100"/>
              <a:buFont typeface="Arial"/>
              <a:buNone/>
            </a:pPr>
            <a:r>
              <a:rPr b="1" lang="en-US" sz="2000">
                <a:solidFill>
                  <a:srgbClr val="FFFFFF"/>
                </a:solidFill>
                <a:latin typeface="Consolas"/>
                <a:ea typeface="Consolas"/>
                <a:cs typeface="Consolas"/>
                <a:sym typeface="Consolas"/>
              </a:rPr>
              <a:t>-- List all the tables in our database</a:t>
            </a:r>
            <a:endParaRPr b="1" sz="2000">
              <a:solidFill>
                <a:srgbClr val="FFFFFF"/>
              </a:solidFill>
              <a:latin typeface="Consolas"/>
              <a:ea typeface="Consolas"/>
              <a:cs typeface="Consolas"/>
              <a:sym typeface="Consolas"/>
            </a:endParaRPr>
          </a:p>
          <a:p>
            <a:pPr indent="0" lvl="0" marL="0" rtl="0" algn="l">
              <a:lnSpc>
                <a:spcPct val="115000"/>
              </a:lnSpc>
              <a:spcBef>
                <a:spcPts val="0"/>
              </a:spcBef>
              <a:spcAft>
                <a:spcPts val="0"/>
              </a:spcAft>
              <a:buClr>
                <a:schemeClr val="dk2"/>
              </a:buClr>
              <a:buSzPts val="1100"/>
              <a:buFont typeface="Arial"/>
              <a:buNone/>
            </a:pPr>
            <a:r>
              <a:rPr b="1" lang="en-US" sz="2000">
                <a:solidFill>
                  <a:srgbClr val="FFFFFF"/>
                </a:solidFill>
                <a:latin typeface="Consolas"/>
                <a:ea typeface="Consolas"/>
                <a:cs typeface="Consolas"/>
                <a:sym typeface="Consolas"/>
              </a:rPr>
              <a:t>SELECT name</a:t>
            </a:r>
            <a:endParaRPr b="1" sz="2000">
              <a:solidFill>
                <a:srgbClr val="FFFFFF"/>
              </a:solidFill>
              <a:latin typeface="Consolas"/>
              <a:ea typeface="Consolas"/>
              <a:cs typeface="Consolas"/>
              <a:sym typeface="Consolas"/>
            </a:endParaRPr>
          </a:p>
          <a:p>
            <a:pPr indent="0" lvl="0" marL="0" rtl="0" algn="l">
              <a:lnSpc>
                <a:spcPct val="115000"/>
              </a:lnSpc>
              <a:spcBef>
                <a:spcPts val="0"/>
              </a:spcBef>
              <a:spcAft>
                <a:spcPts val="0"/>
              </a:spcAft>
              <a:buClr>
                <a:schemeClr val="dk2"/>
              </a:buClr>
              <a:buSzPts val="1100"/>
              <a:buFont typeface="Arial"/>
              <a:buNone/>
            </a:pPr>
            <a:r>
              <a:rPr b="1" lang="en-US" sz="2000">
                <a:solidFill>
                  <a:srgbClr val="FFFFFF"/>
                </a:solidFill>
                <a:latin typeface="Consolas"/>
                <a:ea typeface="Consolas"/>
                <a:cs typeface="Consolas"/>
                <a:sym typeface="Consolas"/>
              </a:rPr>
              <a:t>FROM sqlite_master</a:t>
            </a:r>
            <a:endParaRPr b="1" sz="2000">
              <a:solidFill>
                <a:srgbClr val="FFFFFF"/>
              </a:solidFill>
              <a:latin typeface="Consolas"/>
              <a:ea typeface="Consolas"/>
              <a:cs typeface="Consolas"/>
              <a:sym typeface="Consolas"/>
            </a:endParaRPr>
          </a:p>
          <a:p>
            <a:pPr indent="0" lvl="0" marL="0" rtl="0" algn="l">
              <a:lnSpc>
                <a:spcPct val="115000"/>
              </a:lnSpc>
              <a:spcBef>
                <a:spcPts val="0"/>
              </a:spcBef>
              <a:spcAft>
                <a:spcPts val="0"/>
              </a:spcAft>
              <a:buClr>
                <a:schemeClr val="dk2"/>
              </a:buClr>
              <a:buSzPts val="1100"/>
              <a:buFont typeface="Arial"/>
              <a:buNone/>
            </a:pPr>
            <a:r>
              <a:rPr b="1" lang="en-US" sz="2000">
                <a:solidFill>
                  <a:srgbClr val="FFFFFF"/>
                </a:solidFill>
                <a:latin typeface="Consolas"/>
                <a:ea typeface="Consolas"/>
                <a:cs typeface="Consolas"/>
                <a:sym typeface="Consolas"/>
              </a:rPr>
              <a:t>WHERE type='table'</a:t>
            </a:r>
            <a:endParaRPr b="1" sz="2000">
              <a:solidFill>
                <a:srgbClr val="FFFFFF"/>
              </a:solidFill>
              <a:latin typeface="Consolas"/>
              <a:ea typeface="Consolas"/>
              <a:cs typeface="Consolas"/>
              <a:sym typeface="Consolas"/>
            </a:endParaRPr>
          </a:p>
          <a:p>
            <a:pPr indent="0" lvl="0" marL="0" rtl="0" algn="l">
              <a:lnSpc>
                <a:spcPct val="115000"/>
              </a:lnSpc>
              <a:spcBef>
                <a:spcPts val="0"/>
              </a:spcBef>
              <a:spcAft>
                <a:spcPts val="0"/>
              </a:spcAft>
              <a:buClr>
                <a:schemeClr val="dk2"/>
              </a:buClr>
              <a:buSzPts val="1100"/>
              <a:buFont typeface="Arial"/>
              <a:buNone/>
            </a:pPr>
            <a:r>
              <a:rPr b="1" lang="en-US" sz="2000">
                <a:solidFill>
                  <a:srgbClr val="FFFFFF"/>
                </a:solidFill>
                <a:latin typeface="Consolas"/>
                <a:ea typeface="Consolas"/>
                <a:cs typeface="Consolas"/>
                <a:sym typeface="Consolas"/>
              </a:rPr>
              <a:t>ORDER BY name;</a:t>
            </a:r>
            <a:endParaRPr b="1" sz="2000">
              <a:solidFill>
                <a:srgbClr val="FFFFFF"/>
              </a:solidFill>
              <a:latin typeface="Consolas"/>
              <a:ea typeface="Consolas"/>
              <a:cs typeface="Consolas"/>
              <a:sym typeface="Consolas"/>
            </a:endParaRPr>
          </a:p>
          <a:p>
            <a:pPr indent="0" lvl="0" marL="0" rtl="0" algn="l">
              <a:lnSpc>
                <a:spcPct val="115000"/>
              </a:lnSpc>
              <a:spcBef>
                <a:spcPts val="0"/>
              </a:spcBef>
              <a:spcAft>
                <a:spcPts val="0"/>
              </a:spcAft>
              <a:buClr>
                <a:schemeClr val="dk2"/>
              </a:buClr>
              <a:buSzPts val="1100"/>
              <a:buFont typeface="Arial"/>
              <a:buNone/>
            </a:pPr>
            <a:r>
              <a:t/>
            </a:r>
            <a:endParaRPr b="1" sz="2000">
              <a:solidFill>
                <a:srgbClr val="FFFFFF"/>
              </a:solidFill>
              <a:latin typeface="Consolas"/>
              <a:ea typeface="Consolas"/>
              <a:cs typeface="Consolas"/>
              <a:sym typeface="Consolas"/>
            </a:endParaRPr>
          </a:p>
          <a:p>
            <a:pPr indent="0" lvl="0" marL="0" rtl="0" algn="l">
              <a:lnSpc>
                <a:spcPct val="115000"/>
              </a:lnSpc>
              <a:spcBef>
                <a:spcPts val="0"/>
              </a:spcBef>
              <a:spcAft>
                <a:spcPts val="0"/>
              </a:spcAft>
              <a:buClr>
                <a:schemeClr val="dk2"/>
              </a:buClr>
              <a:buSzPts val="1100"/>
              <a:buFont typeface="Arial"/>
              <a:buNone/>
            </a:pPr>
            <a:r>
              <a:rPr b="1" lang="en-US" sz="2000">
                <a:solidFill>
                  <a:srgbClr val="FFFFFF"/>
                </a:solidFill>
                <a:latin typeface="Consolas"/>
                <a:ea typeface="Consolas"/>
                <a:cs typeface="Consolas"/>
                <a:sym typeface="Consolas"/>
              </a:rPr>
              <a:t>--Get the name and data type from every field in the</a:t>
            </a:r>
            <a:endParaRPr b="1" sz="2000">
              <a:solidFill>
                <a:srgbClr val="FFFFFF"/>
              </a:solidFill>
              <a:latin typeface="Consolas"/>
              <a:ea typeface="Consolas"/>
              <a:cs typeface="Consolas"/>
              <a:sym typeface="Consolas"/>
            </a:endParaRPr>
          </a:p>
          <a:p>
            <a:pPr indent="0" lvl="0" marL="0" rtl="0" algn="l">
              <a:lnSpc>
                <a:spcPct val="115000"/>
              </a:lnSpc>
              <a:spcBef>
                <a:spcPts val="0"/>
              </a:spcBef>
              <a:spcAft>
                <a:spcPts val="0"/>
              </a:spcAft>
              <a:buClr>
                <a:schemeClr val="dk2"/>
              </a:buClr>
              <a:buSzPts val="1100"/>
              <a:buFont typeface="Arial"/>
              <a:buNone/>
            </a:pPr>
            <a:r>
              <a:rPr b="1" lang="en-US" sz="2000">
                <a:solidFill>
                  <a:srgbClr val="FFFFFF"/>
                </a:solidFill>
                <a:latin typeface="Consolas"/>
                <a:ea typeface="Consolas"/>
                <a:cs typeface="Consolas"/>
                <a:sym typeface="Consolas"/>
              </a:rPr>
              <a:t>--"master" table</a:t>
            </a:r>
            <a:endParaRPr b="1" sz="2000">
              <a:solidFill>
                <a:srgbClr val="FFFFFF"/>
              </a:solidFill>
              <a:latin typeface="Consolas"/>
              <a:ea typeface="Consolas"/>
              <a:cs typeface="Consolas"/>
              <a:sym typeface="Consolas"/>
            </a:endParaRPr>
          </a:p>
          <a:p>
            <a:pPr indent="0" lvl="0" marL="0" rtl="0" algn="l">
              <a:lnSpc>
                <a:spcPct val="115000"/>
              </a:lnSpc>
              <a:spcBef>
                <a:spcPts val="0"/>
              </a:spcBef>
              <a:spcAft>
                <a:spcPts val="0"/>
              </a:spcAft>
              <a:buClr>
                <a:schemeClr val="dk2"/>
              </a:buClr>
              <a:buSzPts val="1100"/>
              <a:buFont typeface="Arial"/>
              <a:buNone/>
            </a:pPr>
            <a:r>
              <a:rPr b="1" lang="en-US" sz="2000">
                <a:solidFill>
                  <a:srgbClr val="FFFFFF"/>
                </a:solidFill>
                <a:latin typeface="Consolas"/>
                <a:ea typeface="Consolas"/>
                <a:cs typeface="Consolas"/>
                <a:sym typeface="Consolas"/>
              </a:rPr>
              <a:t>PRAGMA table_info(master);</a:t>
            </a:r>
            <a:endParaRPr b="1" sz="2000">
              <a:solidFill>
                <a:srgbClr val="FFFFFF"/>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5"/>
          <p:cNvSpPr txBox="1"/>
          <p:nvPr/>
        </p:nvSpPr>
        <p:spPr>
          <a:xfrm>
            <a:off x="398625" y="1173700"/>
            <a:ext cx="8190600" cy="365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2200">
              <a:solidFill>
                <a:srgbClr val="595959"/>
              </a:solidFill>
              <a:latin typeface="Consolas"/>
              <a:ea typeface="Consolas"/>
              <a:cs typeface="Consolas"/>
              <a:sym typeface="Consolas"/>
            </a:endParaRPr>
          </a:p>
          <a:p>
            <a:pPr indent="0" lvl="0" marL="457200" marR="0" rtl="0" algn="l">
              <a:lnSpc>
                <a:spcPct val="100000"/>
              </a:lnSpc>
              <a:spcBef>
                <a:spcPts val="0"/>
              </a:spcBef>
              <a:spcAft>
                <a:spcPts val="0"/>
              </a:spcAft>
              <a:buNone/>
            </a:pPr>
            <a:r>
              <a:t/>
            </a:r>
            <a:endParaRPr sz="2200">
              <a:solidFill>
                <a:srgbClr val="595959"/>
              </a:solidFill>
              <a:latin typeface="Consolas"/>
              <a:ea typeface="Consolas"/>
              <a:cs typeface="Consolas"/>
              <a:sym typeface="Consolas"/>
            </a:endParaRPr>
          </a:p>
        </p:txBody>
      </p:sp>
      <p:sp>
        <p:nvSpPr>
          <p:cNvPr id="365" name="Google Shape;365;p45"/>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The font is too dang small!</a:t>
            </a:r>
            <a:endParaRPr/>
          </a:p>
        </p:txBody>
      </p:sp>
      <p:pic>
        <p:nvPicPr>
          <p:cNvPr id="366" name="Google Shape;366;p45"/>
          <p:cNvPicPr preferRelativeResize="0"/>
          <p:nvPr/>
        </p:nvPicPr>
        <p:blipFill>
          <a:blip r:embed="rId3">
            <a:alphaModFix/>
          </a:blip>
          <a:stretch>
            <a:fillRect/>
          </a:stretch>
        </p:blipFill>
        <p:spPr>
          <a:xfrm>
            <a:off x="0" y="1025425"/>
            <a:ext cx="9144000" cy="4118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46"/>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Saving your first </a:t>
            </a:r>
            <a:r>
              <a:rPr b="1" lang="en-US" sz="4000">
                <a:latin typeface="Consolas"/>
                <a:ea typeface="Consolas"/>
                <a:cs typeface="Consolas"/>
                <a:sym typeface="Consolas"/>
              </a:rPr>
              <a:t>.sql</a:t>
            </a:r>
            <a:r>
              <a:rPr b="1" lang="en-US" sz="4000"/>
              <a:t> script</a:t>
            </a:r>
            <a:endParaRPr/>
          </a:p>
        </p:txBody>
      </p:sp>
      <p:pic>
        <p:nvPicPr>
          <p:cNvPr id="372" name="Google Shape;372;p46"/>
          <p:cNvPicPr preferRelativeResize="0"/>
          <p:nvPr/>
        </p:nvPicPr>
        <p:blipFill>
          <a:blip r:embed="rId3">
            <a:alphaModFix/>
          </a:blip>
          <a:stretch>
            <a:fillRect/>
          </a:stretch>
        </p:blipFill>
        <p:spPr>
          <a:xfrm>
            <a:off x="833300" y="1116175"/>
            <a:ext cx="7321253" cy="39656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47"/>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Loading</a:t>
            </a:r>
            <a:r>
              <a:rPr b="1" lang="en-US" sz="4000"/>
              <a:t> your first </a:t>
            </a:r>
            <a:r>
              <a:rPr b="1" lang="en-US" sz="4000">
                <a:latin typeface="Consolas"/>
                <a:ea typeface="Consolas"/>
                <a:cs typeface="Consolas"/>
                <a:sym typeface="Consolas"/>
              </a:rPr>
              <a:t>.sql</a:t>
            </a:r>
            <a:r>
              <a:rPr b="1" lang="en-US" sz="4000"/>
              <a:t> script</a:t>
            </a:r>
            <a:endParaRPr/>
          </a:p>
        </p:txBody>
      </p:sp>
      <p:pic>
        <p:nvPicPr>
          <p:cNvPr id="378" name="Google Shape;378;p47"/>
          <p:cNvPicPr preferRelativeResize="0"/>
          <p:nvPr/>
        </p:nvPicPr>
        <p:blipFill>
          <a:blip r:embed="rId3">
            <a:alphaModFix/>
          </a:blip>
          <a:stretch>
            <a:fillRect/>
          </a:stretch>
        </p:blipFill>
        <p:spPr>
          <a:xfrm>
            <a:off x="1182413" y="1102465"/>
            <a:ext cx="6779174" cy="381328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2" name="Shape 382"/>
        <p:cNvGrpSpPr/>
        <p:nvPr/>
      </p:nvGrpSpPr>
      <p:grpSpPr>
        <a:xfrm>
          <a:off x="0" y="0"/>
          <a:ext cx="0" cy="0"/>
          <a:chOff x="0" y="0"/>
          <a:chExt cx="0" cy="0"/>
        </a:xfrm>
      </p:grpSpPr>
      <p:sp>
        <p:nvSpPr>
          <p:cNvPr id="383" name="Google Shape;383;p48"/>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The SQL Reader’s digest</a:t>
            </a:r>
            <a:endParaRPr/>
          </a:p>
        </p:txBody>
      </p:sp>
      <p:sp>
        <p:nvSpPr>
          <p:cNvPr id="384" name="Google Shape;384;p48"/>
          <p:cNvSpPr txBox="1"/>
          <p:nvPr/>
        </p:nvSpPr>
        <p:spPr>
          <a:xfrm>
            <a:off x="5451231" y="1273126"/>
            <a:ext cx="3138000" cy="3078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graphicFrame>
        <p:nvGraphicFramePr>
          <p:cNvPr id="385" name="Google Shape;385;p48"/>
          <p:cNvGraphicFramePr/>
          <p:nvPr/>
        </p:nvGraphicFramePr>
        <p:xfrm>
          <a:off x="668025" y="1355775"/>
          <a:ext cx="3000000" cy="3000000"/>
        </p:xfrm>
        <a:graphic>
          <a:graphicData uri="http://schemas.openxmlformats.org/drawingml/2006/table">
            <a:tbl>
              <a:tblPr bandRow="1" firstRow="1">
                <a:noFill/>
                <a:tableStyleId>{1E0709F7-C4A5-4DAA-9ECC-88EBCA296C3A}</a:tableStyleId>
              </a:tblPr>
              <a:tblGrid>
                <a:gridCol w="2287200"/>
                <a:gridCol w="5823000"/>
              </a:tblGrid>
              <a:tr h="370850">
                <a:tc gridSpan="2">
                  <a:txBody>
                    <a:bodyPr/>
                    <a:lstStyle/>
                    <a:p>
                      <a:pPr indent="0" lvl="0" marL="0" marR="0" rtl="0" algn="l">
                        <a:spcBef>
                          <a:spcPts val="0"/>
                        </a:spcBef>
                        <a:spcAft>
                          <a:spcPts val="0"/>
                        </a:spcAft>
                        <a:buNone/>
                      </a:pPr>
                      <a:r>
                        <a:rPr b="1" lang="en-US" sz="1800">
                          <a:solidFill>
                            <a:schemeClr val="lt1"/>
                          </a:solidFill>
                        </a:rPr>
                        <a:t>Clause                         What it sets</a:t>
                      </a:r>
                      <a:endParaRPr b="1" sz="1800">
                        <a:solidFill>
                          <a:schemeClr val="lt1"/>
                        </a:solidFill>
                      </a:endParaRPr>
                    </a:p>
                  </a:txBody>
                  <a:tcPr marT="45725" marB="45725" marR="91450" marL="91450" anchor="ctr">
                    <a:solidFill>
                      <a:srgbClr val="D3002D"/>
                    </a:solidFill>
                  </a:tcPr>
                </a:tc>
                <a:tc hMerge="1"/>
              </a:tr>
              <a:tr h="370850">
                <a:tc>
                  <a:txBody>
                    <a:bodyPr/>
                    <a:lstStyle/>
                    <a:p>
                      <a:pPr indent="0" lvl="0" marL="0" marR="0" rtl="0" algn="l">
                        <a:spcBef>
                          <a:spcPts val="0"/>
                        </a:spcBef>
                        <a:spcAft>
                          <a:spcPts val="0"/>
                        </a:spcAft>
                        <a:buNone/>
                      </a:pPr>
                      <a:r>
                        <a:rPr b="1" lang="en-US" sz="1800" u="sng">
                          <a:solidFill>
                            <a:schemeClr val="dk1"/>
                          </a:solidFill>
                          <a:latin typeface="Consolas"/>
                          <a:ea typeface="Consolas"/>
                          <a:cs typeface="Consolas"/>
                          <a:sym typeface="Consolas"/>
                        </a:rPr>
                        <a:t>SELECT</a:t>
                      </a:r>
                      <a:endParaRPr b="1" sz="1800" u="sng">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b="1" lang="en-US" sz="1800" u="sng">
                          <a:solidFill>
                            <a:schemeClr val="dk1"/>
                          </a:solidFill>
                        </a:rPr>
                        <a:t>Which fields to look for</a:t>
                      </a:r>
                      <a:endParaRPr b="1" sz="1800" u="sng">
                        <a:solidFill>
                          <a:schemeClr val="dk1"/>
                        </a:solidFill>
                      </a:endParaRPr>
                    </a:p>
                  </a:txBody>
                  <a:tcPr marT="45725" marB="45725" marR="91450" marL="91450" anchor="ctr">
                    <a:solidFill>
                      <a:srgbClr val="D8D8D8"/>
                    </a:solidFill>
                  </a:tcPr>
                </a:tc>
              </a:tr>
              <a:tr h="370850">
                <a:tc>
                  <a:txBody>
                    <a:bodyPr/>
                    <a:lstStyle/>
                    <a:p>
                      <a:pPr indent="0" lvl="0" marL="0" marR="0" rtl="0" algn="l">
                        <a:spcBef>
                          <a:spcPts val="0"/>
                        </a:spcBef>
                        <a:spcAft>
                          <a:spcPts val="0"/>
                        </a:spcAft>
                        <a:buNone/>
                      </a:pPr>
                      <a:r>
                        <a:rPr b="1" lang="en-US" sz="1800" u="sng">
                          <a:solidFill>
                            <a:schemeClr val="dk1"/>
                          </a:solidFill>
                          <a:latin typeface="Consolas"/>
                          <a:ea typeface="Consolas"/>
                          <a:cs typeface="Consolas"/>
                          <a:sym typeface="Consolas"/>
                        </a:rPr>
                        <a:t>FROM</a:t>
                      </a:r>
                      <a:endParaRPr b="1" sz="1800" u="sng">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marR="0" rtl="0" algn="l">
                        <a:spcBef>
                          <a:spcPts val="0"/>
                        </a:spcBef>
                        <a:spcAft>
                          <a:spcPts val="0"/>
                        </a:spcAft>
                        <a:buNone/>
                      </a:pPr>
                      <a:r>
                        <a:rPr b="1" lang="en-US" sz="1800" u="sng">
                          <a:solidFill>
                            <a:schemeClr val="dk1"/>
                          </a:solidFill>
                        </a:rPr>
                        <a:t>Where to look for those fields</a:t>
                      </a:r>
                      <a:endParaRPr b="1" sz="1800" u="sng">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WHERE</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US" sz="1800">
                          <a:solidFill>
                            <a:schemeClr val="dk1"/>
                          </a:solidFill>
                        </a:rPr>
                        <a:t>What criteria records should meet</a:t>
                      </a:r>
                      <a:endParaRPr sz="1800">
                        <a:solidFill>
                          <a:schemeClr val="dk1"/>
                        </a:solidFill>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GROUP BY</a:t>
                      </a:r>
                      <a:endParaRPr sz="11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rPr>
                        <a:t>How to aggregate the results</a:t>
                      </a:r>
                      <a:endParaRPr sz="1100">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HAVING</a:t>
                      </a:r>
                      <a:endParaRPr sz="11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rPr>
                        <a:t>What criteria the aggregated results should meet</a:t>
                      </a:r>
                      <a:endParaRPr sz="1100">
                        <a:solidFill>
                          <a:schemeClr val="dk1"/>
                        </a:solidFill>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ORDER BY</a:t>
                      </a:r>
                      <a:endParaRPr sz="11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rPr>
                        <a:t>How to sort the results</a:t>
                      </a:r>
                      <a:endParaRPr sz="1100">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LIMIT</a:t>
                      </a:r>
                      <a:endParaRPr sz="11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rPr>
                        <a:t>How many records to limit results to</a:t>
                      </a:r>
                      <a:endParaRPr sz="1100">
                        <a:solidFill>
                          <a:schemeClr val="dk1"/>
                        </a:solidFill>
                      </a:endParaRPr>
                    </a:p>
                  </a:txBody>
                  <a:tcPr marT="45725" marB="45725" marR="91450" marL="91450" anchor="ctr">
                    <a:solidFill>
                      <a:srgbClr val="D8D8D8"/>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49"/>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Demo: </a:t>
            </a:r>
            <a:r>
              <a:rPr b="1" lang="en-US" sz="2600">
                <a:latin typeface="Consolas"/>
                <a:ea typeface="Consolas"/>
                <a:cs typeface="Consolas"/>
                <a:sym typeface="Consolas"/>
              </a:rPr>
              <a:t>sql-tables-example</a:t>
            </a:r>
            <a:r>
              <a:rPr b="1" lang="en-US" sz="2600">
                <a:latin typeface="Consolas"/>
                <a:ea typeface="Consolas"/>
                <a:cs typeface="Consolas"/>
                <a:sym typeface="Consolas"/>
              </a:rPr>
              <a:t>.xlsx</a:t>
            </a:r>
            <a:endParaRPr b="1" i="0" sz="2600" u="none" cap="none" strike="noStrike">
              <a:solidFill>
                <a:srgbClr val="000000"/>
              </a:solidFill>
              <a:latin typeface="Consolas"/>
              <a:ea typeface="Consolas"/>
              <a:cs typeface="Consolas"/>
              <a:sym typeface="Consolas"/>
            </a:endParaRPr>
          </a:p>
        </p:txBody>
      </p:sp>
      <p:sp>
        <p:nvSpPr>
          <p:cNvPr id="391" name="Google Shape;391;p49"/>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0"/>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Demo: </a:t>
            </a:r>
            <a:r>
              <a:rPr b="1" lang="en-US" sz="2600">
                <a:latin typeface="Consolas"/>
                <a:ea typeface="Consolas"/>
                <a:cs typeface="Consolas"/>
                <a:sym typeface="Consolas"/>
              </a:rPr>
              <a:t>sql-select-demo.sql</a:t>
            </a:r>
            <a:endParaRPr b="1" i="0" sz="2600" u="none" cap="none" strike="noStrike">
              <a:solidFill>
                <a:srgbClr val="000000"/>
              </a:solidFill>
              <a:latin typeface="Consolas"/>
              <a:ea typeface="Consolas"/>
              <a:cs typeface="Consolas"/>
              <a:sym typeface="Consolas"/>
            </a:endParaRPr>
          </a:p>
        </p:txBody>
      </p:sp>
      <p:sp>
        <p:nvSpPr>
          <p:cNvPr id="397" name="Google Shape;397;p50"/>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1"/>
          <p:cNvSpPr/>
          <p:nvPr/>
        </p:nvSpPr>
        <p:spPr>
          <a:xfrm>
            <a:off x="6489929" y="0"/>
            <a:ext cx="26541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403" name="Google Shape;403;p51"/>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404" name="Google Shape;404;p51"/>
          <p:cNvSpPr txBox="1"/>
          <p:nvPr/>
        </p:nvSpPr>
        <p:spPr>
          <a:xfrm>
            <a:off x="224006" y="-166973"/>
            <a:ext cx="3319500" cy="11523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n-US" sz="4000">
                <a:solidFill>
                  <a:schemeClr val="dk1"/>
                </a:solidFill>
              </a:rPr>
              <a:t>Drills</a:t>
            </a:r>
            <a:endParaRPr/>
          </a:p>
        </p:txBody>
      </p:sp>
      <p:sp>
        <p:nvSpPr>
          <p:cNvPr id="405" name="Google Shape;405;p51"/>
          <p:cNvSpPr txBox="1"/>
          <p:nvPr/>
        </p:nvSpPr>
        <p:spPr>
          <a:xfrm>
            <a:off x="427975" y="680550"/>
            <a:ext cx="5913900" cy="1453500"/>
          </a:xfrm>
          <a:prstGeom prst="rect">
            <a:avLst/>
          </a:prstGeom>
          <a:noFill/>
          <a:ln>
            <a:noFill/>
          </a:ln>
        </p:spPr>
        <p:txBody>
          <a:bodyPr anchorCtr="0" anchor="t" bIns="45700" lIns="91425" spcFirstLastPara="1" rIns="91425" wrap="square" tIns="137150">
            <a:noAutofit/>
          </a:bodyPr>
          <a:lstStyle/>
          <a:p>
            <a:pPr indent="0" lvl="0" marL="0" marR="0" rtl="0" algn="l">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indent="-361950" lvl="0" marL="457200" marR="0" rtl="0" algn="l">
              <a:lnSpc>
                <a:spcPct val="115000"/>
              </a:lnSpc>
              <a:spcBef>
                <a:spcPts val="750"/>
              </a:spcBef>
              <a:spcAft>
                <a:spcPts val="0"/>
              </a:spcAft>
              <a:buClr>
                <a:schemeClr val="dk1"/>
              </a:buClr>
              <a:buSzPts val="2100"/>
              <a:buFont typeface="Arial"/>
              <a:buAutoNum type="arabicPeriod"/>
            </a:pPr>
            <a:r>
              <a:rPr lang="en-US" sz="2000">
                <a:solidFill>
                  <a:schemeClr val="dk1"/>
                </a:solidFill>
              </a:rPr>
              <a:t>Select all fields.</a:t>
            </a:r>
            <a:endParaRPr sz="2000">
              <a:solidFill>
                <a:schemeClr val="dk1"/>
              </a:solidFill>
              <a:latin typeface="Consolas"/>
              <a:ea typeface="Consolas"/>
              <a:cs typeface="Consolas"/>
              <a:sym typeface="Consolas"/>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Select all fields, first 100 rows.</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Select </a:t>
            </a:r>
            <a:r>
              <a:rPr lang="en-US" sz="2000">
                <a:solidFill>
                  <a:schemeClr val="dk1"/>
                </a:solidFill>
                <a:latin typeface="Consolas"/>
                <a:ea typeface="Consolas"/>
                <a:cs typeface="Consolas"/>
                <a:sym typeface="Consolas"/>
              </a:rPr>
              <a:t>yearID, teamID, W, L.</a:t>
            </a:r>
            <a:endParaRPr sz="2000">
              <a:solidFill>
                <a:schemeClr val="dk1"/>
              </a:solidFill>
              <a:latin typeface="Consolas"/>
              <a:ea typeface="Consolas"/>
              <a:cs typeface="Consolas"/>
              <a:sym typeface="Consolas"/>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Select </a:t>
            </a:r>
            <a:r>
              <a:rPr lang="en-US" sz="2000">
                <a:solidFill>
                  <a:schemeClr val="dk1"/>
                </a:solidFill>
                <a:latin typeface="Consolas"/>
                <a:ea typeface="Consolas"/>
                <a:cs typeface="Consolas"/>
                <a:sym typeface="Consolas"/>
              </a:rPr>
              <a:t>yearID, teamID, </a:t>
            </a:r>
            <a:r>
              <a:rPr lang="en-US" sz="2000">
                <a:solidFill>
                  <a:schemeClr val="dk1"/>
                </a:solidFill>
              </a:rPr>
              <a:t>and a calculated field </a:t>
            </a:r>
            <a:r>
              <a:rPr lang="en-US" sz="2000">
                <a:solidFill>
                  <a:schemeClr val="dk1"/>
                </a:solidFill>
                <a:latin typeface="Consolas"/>
                <a:ea typeface="Consolas"/>
                <a:cs typeface="Consolas"/>
                <a:sym typeface="Consolas"/>
              </a:rPr>
              <a:t>win_diff </a:t>
            </a:r>
            <a:r>
              <a:rPr lang="en-US" sz="2000">
                <a:solidFill>
                  <a:schemeClr val="dk1"/>
                </a:solidFill>
              </a:rPr>
              <a:t>as the difference between</a:t>
            </a:r>
            <a:r>
              <a:rPr lang="en-US" sz="2000">
                <a:solidFill>
                  <a:schemeClr val="dk1"/>
                </a:solidFill>
                <a:latin typeface="Consolas"/>
                <a:ea typeface="Consolas"/>
                <a:cs typeface="Consolas"/>
                <a:sym typeface="Consolas"/>
              </a:rPr>
              <a:t> W</a:t>
            </a:r>
            <a:r>
              <a:rPr lang="en-US" sz="2000">
                <a:solidFill>
                  <a:schemeClr val="dk1"/>
                </a:solidFill>
              </a:rPr>
              <a:t> and</a:t>
            </a:r>
            <a:r>
              <a:rPr lang="en-US" sz="2000">
                <a:solidFill>
                  <a:schemeClr val="dk1"/>
                </a:solidFill>
                <a:latin typeface="Consolas"/>
                <a:ea typeface="Consolas"/>
                <a:cs typeface="Consolas"/>
                <a:sym typeface="Consolas"/>
              </a:rPr>
              <a:t> L.</a:t>
            </a:r>
            <a:r>
              <a:rPr lang="en-US" sz="2000">
                <a:solidFill>
                  <a:schemeClr val="dk1"/>
                </a:solidFill>
              </a:rPr>
              <a:t>  </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Create a field </a:t>
            </a:r>
            <a:r>
              <a:rPr lang="en-US" sz="2000">
                <a:solidFill>
                  <a:schemeClr val="dk1"/>
                </a:solidFill>
                <a:latin typeface="Consolas"/>
                <a:ea typeface="Consolas"/>
                <a:cs typeface="Consolas"/>
                <a:sym typeface="Consolas"/>
              </a:rPr>
              <a:t>team_record </a:t>
            </a:r>
            <a:r>
              <a:rPr lang="en-US" sz="2000">
                <a:solidFill>
                  <a:schemeClr val="dk1"/>
                </a:solidFill>
              </a:rPr>
              <a:t>such that the first record will read  </a:t>
            </a:r>
            <a:r>
              <a:rPr lang="en-US" sz="2000">
                <a:solidFill>
                  <a:schemeClr val="dk1"/>
                </a:solidFill>
                <a:latin typeface="Consolas"/>
                <a:ea typeface="Consolas"/>
                <a:cs typeface="Consolas"/>
                <a:sym typeface="Consolas"/>
              </a:rPr>
              <a:t>1871 Boston Red Stockings: 20-10.</a:t>
            </a:r>
            <a:endParaRPr sz="2000">
              <a:solidFill>
                <a:schemeClr val="dk1"/>
              </a:solidFill>
              <a:latin typeface="Consolas"/>
              <a:ea typeface="Consolas"/>
              <a:cs typeface="Consolas"/>
              <a:sym typeface="Consolas"/>
            </a:endParaRPr>
          </a:p>
        </p:txBody>
      </p:sp>
      <p:sp>
        <p:nvSpPr>
          <p:cNvPr id="406" name="Google Shape;406;p51"/>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 name="Shape 45"/>
        <p:cNvGrpSpPr/>
        <p:nvPr/>
      </p:nvGrpSpPr>
      <p:grpSpPr>
        <a:xfrm>
          <a:off x="0" y="0"/>
          <a:ext cx="0" cy="0"/>
          <a:chOff x="0" y="0"/>
          <a:chExt cx="0" cy="0"/>
        </a:xfrm>
      </p:grpSpPr>
      <p:sp>
        <p:nvSpPr>
          <p:cNvPr id="46" name="Google Shape;46;p7"/>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Objectives for today</a:t>
            </a:r>
            <a:endParaRPr b="1" i="0" sz="2600" u="none" cap="none" strike="noStrike">
              <a:solidFill>
                <a:srgbClr val="000000"/>
              </a:solidFill>
              <a:latin typeface="Arial"/>
              <a:ea typeface="Arial"/>
              <a:cs typeface="Arial"/>
              <a:sym typeface="Arial"/>
            </a:endParaRPr>
          </a:p>
        </p:txBody>
      </p:sp>
      <p:sp>
        <p:nvSpPr>
          <p:cNvPr id="47" name="Google Shape;47;p7"/>
          <p:cNvSpPr txBox="1"/>
          <p:nvPr/>
        </p:nvSpPr>
        <p:spPr>
          <a:xfrm>
            <a:off x="398633" y="1310175"/>
            <a:ext cx="6479700" cy="2901900"/>
          </a:xfrm>
          <a:prstGeom prst="rect">
            <a:avLst/>
          </a:prstGeom>
          <a:noFill/>
          <a:ln>
            <a:noFill/>
          </a:ln>
        </p:spPr>
        <p:txBody>
          <a:bodyPr anchorCtr="0" anchor="t" bIns="0" lIns="0" spcFirstLastPara="1" rIns="0" wrap="square" tIns="0">
            <a:noAutofit/>
          </a:bodyPr>
          <a:lstStyle/>
          <a:p>
            <a:pPr indent="-381000" lvl="0" marL="457200" marR="190500" rtl="0" algn="l">
              <a:lnSpc>
                <a:spcPct val="115000"/>
              </a:lnSpc>
              <a:spcBef>
                <a:spcPts val="800"/>
              </a:spcBef>
              <a:spcAft>
                <a:spcPts val="0"/>
              </a:spcAft>
              <a:buClr>
                <a:srgbClr val="505050"/>
              </a:buClr>
              <a:buSzPts val="2400"/>
              <a:buChar char="•"/>
            </a:pPr>
            <a:r>
              <a:rPr lang="en-US" sz="2400">
                <a:solidFill>
                  <a:srgbClr val="505050"/>
                </a:solidFill>
              </a:rPr>
              <a:t>The basics of relational databases and SQL’s role</a:t>
            </a:r>
            <a:endParaRPr sz="2400">
              <a:solidFill>
                <a:srgbClr val="505050"/>
              </a:solidFill>
            </a:endParaRPr>
          </a:p>
          <a:p>
            <a:pPr indent="-381000" lvl="0" marL="457200" marR="190500" rtl="0" algn="l">
              <a:lnSpc>
                <a:spcPct val="115000"/>
              </a:lnSpc>
              <a:spcBef>
                <a:spcPts val="0"/>
              </a:spcBef>
              <a:spcAft>
                <a:spcPts val="0"/>
              </a:spcAft>
              <a:buClr>
                <a:srgbClr val="505050"/>
              </a:buClr>
              <a:buSzPts val="2400"/>
              <a:buChar char="•"/>
            </a:pPr>
            <a:r>
              <a:rPr lang="en-US" sz="2400">
                <a:solidFill>
                  <a:srgbClr val="505050"/>
                </a:solidFill>
              </a:rPr>
              <a:t>The foundational commands used for reading data from one or more tables in a database</a:t>
            </a:r>
            <a:endParaRPr sz="2400">
              <a:solidFill>
                <a:srgbClr val="505050"/>
              </a:solidFill>
            </a:endParaRPr>
          </a:p>
          <a:p>
            <a:pPr indent="-381000" lvl="0" marL="457200" marR="190500" rtl="0" algn="l">
              <a:lnSpc>
                <a:spcPct val="115000"/>
              </a:lnSpc>
              <a:spcBef>
                <a:spcPts val="0"/>
              </a:spcBef>
              <a:spcAft>
                <a:spcPts val="0"/>
              </a:spcAft>
              <a:buClr>
                <a:srgbClr val="505050"/>
              </a:buClr>
              <a:buSzPts val="2400"/>
              <a:buChar char="•"/>
            </a:pPr>
            <a:r>
              <a:rPr lang="en-US" sz="2400">
                <a:solidFill>
                  <a:srgbClr val="505050"/>
                </a:solidFill>
              </a:rPr>
              <a:t>Schemas, primary keys and foreign keys: what makes relational databases “relational.”</a:t>
            </a:r>
            <a:endParaRPr sz="2400">
              <a:solidFill>
                <a:srgbClr val="505050"/>
              </a:solidFill>
            </a:endParaRPr>
          </a:p>
          <a:p>
            <a:pPr indent="0" lvl="0" marL="457200" marR="0" rtl="0" algn="l">
              <a:lnSpc>
                <a:spcPct val="90000"/>
              </a:lnSpc>
              <a:spcBef>
                <a:spcPts val="800"/>
              </a:spcBef>
              <a:spcAft>
                <a:spcPts val="0"/>
              </a:spcAft>
              <a:buNone/>
            </a:pPr>
            <a:r>
              <a:t/>
            </a:r>
            <a:endParaRPr sz="2400">
              <a:solidFill>
                <a:srgbClr val="595959"/>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2"/>
          <p:cNvSpPr/>
          <p:nvPr/>
        </p:nvSpPr>
        <p:spPr>
          <a:xfrm>
            <a:off x="6489929" y="0"/>
            <a:ext cx="26541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412" name="Google Shape;412;p52"/>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413" name="Google Shape;413;p52"/>
          <p:cNvSpPr txBox="1"/>
          <p:nvPr/>
        </p:nvSpPr>
        <p:spPr>
          <a:xfrm>
            <a:off x="224006" y="-166973"/>
            <a:ext cx="3319500" cy="11523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n-US" sz="4000">
                <a:solidFill>
                  <a:schemeClr val="dk1"/>
                </a:solidFill>
              </a:rPr>
              <a:t>Drills</a:t>
            </a:r>
            <a:endParaRPr/>
          </a:p>
        </p:txBody>
      </p:sp>
      <p:sp>
        <p:nvSpPr>
          <p:cNvPr id="414" name="Google Shape;414;p52"/>
          <p:cNvSpPr txBox="1"/>
          <p:nvPr/>
        </p:nvSpPr>
        <p:spPr>
          <a:xfrm>
            <a:off x="427975" y="680550"/>
            <a:ext cx="5913900" cy="1453500"/>
          </a:xfrm>
          <a:prstGeom prst="rect">
            <a:avLst/>
          </a:prstGeom>
          <a:noFill/>
          <a:ln>
            <a:noFill/>
          </a:ln>
        </p:spPr>
        <p:txBody>
          <a:bodyPr anchorCtr="0" anchor="t" bIns="45700" lIns="91425" spcFirstLastPara="1" rIns="91425" wrap="square" tIns="137150">
            <a:noAutofit/>
          </a:bodyPr>
          <a:lstStyle/>
          <a:p>
            <a:pPr indent="0" lvl="0" marL="0" marR="0" rtl="0" algn="l">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indent="-361950" lvl="0" marL="457200" marR="0" rtl="0" algn="l">
              <a:lnSpc>
                <a:spcPct val="115000"/>
              </a:lnSpc>
              <a:spcBef>
                <a:spcPts val="750"/>
              </a:spcBef>
              <a:spcAft>
                <a:spcPts val="0"/>
              </a:spcAft>
              <a:buClr>
                <a:schemeClr val="dk1"/>
              </a:buClr>
              <a:buSzPts val="2100"/>
              <a:buFont typeface="Arial"/>
              <a:buAutoNum type="arabicPeriod"/>
            </a:pPr>
            <a:r>
              <a:rPr lang="en-US" sz="2000">
                <a:solidFill>
                  <a:schemeClr val="dk1"/>
                </a:solidFill>
              </a:rPr>
              <a:t>Select all fields.</a:t>
            </a:r>
            <a:endParaRPr sz="2000">
              <a:solidFill>
                <a:schemeClr val="dk1"/>
              </a:solidFill>
              <a:latin typeface="Consolas"/>
              <a:ea typeface="Consolas"/>
              <a:cs typeface="Consolas"/>
              <a:sym typeface="Consolas"/>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Select all fields, first 100 rows.</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Select </a:t>
            </a:r>
            <a:r>
              <a:rPr lang="en-US" sz="2000">
                <a:solidFill>
                  <a:schemeClr val="dk1"/>
                </a:solidFill>
                <a:latin typeface="Consolas"/>
                <a:ea typeface="Consolas"/>
                <a:cs typeface="Consolas"/>
                <a:sym typeface="Consolas"/>
              </a:rPr>
              <a:t>yearID, teamID, W, L.</a:t>
            </a:r>
            <a:endParaRPr sz="2000">
              <a:solidFill>
                <a:schemeClr val="dk1"/>
              </a:solidFill>
              <a:latin typeface="Consolas"/>
              <a:ea typeface="Consolas"/>
              <a:cs typeface="Consolas"/>
              <a:sym typeface="Consolas"/>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Select </a:t>
            </a:r>
            <a:r>
              <a:rPr lang="en-US" sz="2000">
                <a:solidFill>
                  <a:schemeClr val="dk1"/>
                </a:solidFill>
                <a:latin typeface="Consolas"/>
                <a:ea typeface="Consolas"/>
                <a:cs typeface="Consolas"/>
                <a:sym typeface="Consolas"/>
              </a:rPr>
              <a:t>yearID, teamID, </a:t>
            </a:r>
            <a:r>
              <a:rPr lang="en-US" sz="2000">
                <a:solidFill>
                  <a:schemeClr val="dk1"/>
                </a:solidFill>
              </a:rPr>
              <a:t>and a calculated field </a:t>
            </a:r>
            <a:r>
              <a:rPr lang="en-US" sz="2000">
                <a:solidFill>
                  <a:schemeClr val="dk1"/>
                </a:solidFill>
                <a:latin typeface="Consolas"/>
                <a:ea typeface="Consolas"/>
                <a:cs typeface="Consolas"/>
                <a:sym typeface="Consolas"/>
              </a:rPr>
              <a:t>win_diff </a:t>
            </a:r>
            <a:r>
              <a:rPr lang="en-US" sz="2000">
                <a:solidFill>
                  <a:schemeClr val="dk1"/>
                </a:solidFill>
              </a:rPr>
              <a:t>as the difference between</a:t>
            </a:r>
            <a:r>
              <a:rPr lang="en-US" sz="2000">
                <a:solidFill>
                  <a:schemeClr val="dk1"/>
                </a:solidFill>
                <a:latin typeface="Consolas"/>
                <a:ea typeface="Consolas"/>
                <a:cs typeface="Consolas"/>
                <a:sym typeface="Consolas"/>
              </a:rPr>
              <a:t> W</a:t>
            </a:r>
            <a:r>
              <a:rPr lang="en-US" sz="2000">
                <a:solidFill>
                  <a:schemeClr val="dk1"/>
                </a:solidFill>
              </a:rPr>
              <a:t> and</a:t>
            </a:r>
            <a:r>
              <a:rPr lang="en-US" sz="2000">
                <a:solidFill>
                  <a:schemeClr val="dk1"/>
                </a:solidFill>
                <a:latin typeface="Consolas"/>
                <a:ea typeface="Consolas"/>
                <a:cs typeface="Consolas"/>
                <a:sym typeface="Consolas"/>
              </a:rPr>
              <a:t> L.</a:t>
            </a:r>
            <a:r>
              <a:rPr lang="en-US" sz="2000">
                <a:solidFill>
                  <a:schemeClr val="dk1"/>
                </a:solidFill>
              </a:rPr>
              <a:t>  </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Create a field </a:t>
            </a:r>
            <a:r>
              <a:rPr lang="en-US" sz="2000">
                <a:solidFill>
                  <a:schemeClr val="dk1"/>
                </a:solidFill>
                <a:latin typeface="Consolas"/>
                <a:ea typeface="Consolas"/>
                <a:cs typeface="Consolas"/>
                <a:sym typeface="Consolas"/>
              </a:rPr>
              <a:t>team_record </a:t>
            </a:r>
            <a:r>
              <a:rPr lang="en-US" sz="2000">
                <a:solidFill>
                  <a:schemeClr val="dk1"/>
                </a:solidFill>
              </a:rPr>
              <a:t>such that the first record will read  </a:t>
            </a:r>
            <a:r>
              <a:rPr lang="en-US" sz="2000">
                <a:solidFill>
                  <a:schemeClr val="dk1"/>
                </a:solidFill>
                <a:latin typeface="Consolas"/>
                <a:ea typeface="Consolas"/>
                <a:cs typeface="Consolas"/>
                <a:sym typeface="Consolas"/>
              </a:rPr>
              <a:t>1871 Boston Red Stockings: 20-10.</a:t>
            </a:r>
            <a:endParaRPr sz="2000">
              <a:solidFill>
                <a:schemeClr val="dk1"/>
              </a:solidFill>
              <a:latin typeface="Consolas"/>
              <a:ea typeface="Consolas"/>
              <a:cs typeface="Consolas"/>
              <a:sym typeface="Consolas"/>
            </a:endParaRPr>
          </a:p>
          <a:p>
            <a:pPr indent="0" lvl="0" marL="0" marR="0" rtl="0" algn="l">
              <a:lnSpc>
                <a:spcPct val="115000"/>
              </a:lnSpc>
              <a:spcBef>
                <a:spcPts val="750"/>
              </a:spcBef>
              <a:spcAft>
                <a:spcPts val="0"/>
              </a:spcAft>
              <a:buNone/>
            </a:pPr>
            <a:r>
              <a:rPr lang="en-US" sz="2000">
                <a:solidFill>
                  <a:schemeClr val="dk1"/>
                </a:solidFill>
              </a:rPr>
              <a:t>Solutions: </a:t>
            </a:r>
            <a:r>
              <a:rPr lang="en-US" sz="2000">
                <a:solidFill>
                  <a:schemeClr val="dk1"/>
                </a:solidFill>
                <a:latin typeface="Consolas"/>
                <a:ea typeface="Consolas"/>
                <a:cs typeface="Consolas"/>
                <a:sym typeface="Consolas"/>
              </a:rPr>
              <a:t>sql-select-drills.sql</a:t>
            </a:r>
            <a:endParaRPr sz="2000">
              <a:solidFill>
                <a:schemeClr val="dk1"/>
              </a:solidFill>
              <a:latin typeface="Consolas"/>
              <a:ea typeface="Consolas"/>
              <a:cs typeface="Consolas"/>
              <a:sym typeface="Consolas"/>
            </a:endParaRPr>
          </a:p>
        </p:txBody>
      </p:sp>
      <p:sp>
        <p:nvSpPr>
          <p:cNvPr id="415" name="Google Shape;415;p52"/>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53"/>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1" name="Google Shape;421;p53"/>
          <p:cNvPicPr preferRelativeResize="0"/>
          <p:nvPr/>
        </p:nvPicPr>
        <p:blipFill rotWithShape="1">
          <a:blip r:embed="rId3">
            <a:alphaModFix/>
          </a:blip>
          <a:srcRect b="0" l="0" r="0" t="0"/>
          <a:stretch/>
        </p:blipFill>
        <p:spPr>
          <a:xfrm>
            <a:off x="530225" y="517524"/>
            <a:ext cx="3023006" cy="568325"/>
          </a:xfrm>
          <a:prstGeom prst="rect">
            <a:avLst/>
          </a:prstGeom>
          <a:noFill/>
          <a:ln>
            <a:noFill/>
          </a:ln>
        </p:spPr>
      </p:pic>
      <p:pic>
        <p:nvPicPr>
          <p:cNvPr id="422" name="Google Shape;422;p53"/>
          <p:cNvPicPr preferRelativeResize="0"/>
          <p:nvPr/>
        </p:nvPicPr>
        <p:blipFill rotWithShape="1">
          <a:blip r:embed="rId4">
            <a:alphaModFix/>
          </a:blip>
          <a:srcRect b="19057" l="0" r="8740" t="0"/>
          <a:stretch/>
        </p:blipFill>
        <p:spPr>
          <a:xfrm>
            <a:off x="3893169" y="1324620"/>
            <a:ext cx="5250831" cy="3818880"/>
          </a:xfrm>
          <a:prstGeom prst="rect">
            <a:avLst/>
          </a:prstGeom>
          <a:noFill/>
          <a:ln>
            <a:noFill/>
          </a:ln>
        </p:spPr>
      </p:pic>
      <p:sp>
        <p:nvSpPr>
          <p:cNvPr id="423" name="Google Shape;423;p53"/>
          <p:cNvSpPr txBox="1"/>
          <p:nvPr/>
        </p:nvSpPr>
        <p:spPr>
          <a:xfrm>
            <a:off x="587273" y="1227288"/>
            <a:ext cx="4540716" cy="49858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3F3F3F"/>
              </a:buClr>
              <a:buSzPts val="1800"/>
              <a:buFont typeface="Arial"/>
              <a:buNone/>
            </a:pPr>
            <a:r>
              <a:rPr lang="en-US" sz="1800">
                <a:solidFill>
                  <a:srgbClr val="3F3F3F"/>
                </a:solidFill>
              </a:rPr>
              <a:t>Questions?</a:t>
            </a:r>
            <a:endParaRPr/>
          </a:p>
        </p:txBody>
      </p:sp>
      <p:sp>
        <p:nvSpPr>
          <p:cNvPr id="424" name="Google Shape;424;p53"/>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4"/>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p54"/>
          <p:cNvPicPr preferRelativeResize="0"/>
          <p:nvPr/>
        </p:nvPicPr>
        <p:blipFill rotWithShape="1">
          <a:blip r:embed="rId3">
            <a:alphaModFix/>
          </a:blip>
          <a:srcRect b="0" l="0" r="0" t="0"/>
          <a:stretch/>
        </p:blipFill>
        <p:spPr>
          <a:xfrm>
            <a:off x="530225" y="517524"/>
            <a:ext cx="3023005" cy="568325"/>
          </a:xfrm>
          <a:prstGeom prst="rect">
            <a:avLst/>
          </a:prstGeom>
          <a:noFill/>
          <a:ln>
            <a:noFill/>
          </a:ln>
        </p:spPr>
      </p:pic>
      <p:pic>
        <p:nvPicPr>
          <p:cNvPr id="431" name="Google Shape;431;p54"/>
          <p:cNvPicPr preferRelativeResize="0"/>
          <p:nvPr/>
        </p:nvPicPr>
        <p:blipFill rotWithShape="1">
          <a:blip r:embed="rId4">
            <a:alphaModFix/>
          </a:blip>
          <a:srcRect b="19061" l="0" r="8742" t="0"/>
          <a:stretch/>
        </p:blipFill>
        <p:spPr>
          <a:xfrm>
            <a:off x="3893169" y="1324620"/>
            <a:ext cx="5250830" cy="3818879"/>
          </a:xfrm>
          <a:prstGeom prst="rect">
            <a:avLst/>
          </a:prstGeom>
          <a:noFill/>
          <a:ln>
            <a:noFill/>
          </a:ln>
        </p:spPr>
      </p:pic>
      <p:sp>
        <p:nvSpPr>
          <p:cNvPr id="432" name="Google Shape;432;p54"/>
          <p:cNvSpPr txBox="1"/>
          <p:nvPr/>
        </p:nvSpPr>
        <p:spPr>
          <a:xfrm>
            <a:off x="514703" y="1183746"/>
            <a:ext cx="4540800" cy="900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800"/>
              <a:buFont typeface="Arial"/>
              <a:buNone/>
            </a:pPr>
            <a:r>
              <a:rPr lang="en-US" sz="1800">
                <a:solidFill>
                  <a:srgbClr val="6C6C6C"/>
                </a:solidFill>
              </a:rPr>
              <a:t>SQL-Powered Excel</a:t>
            </a:r>
            <a:endParaRPr/>
          </a:p>
        </p:txBody>
      </p:sp>
      <p:sp>
        <p:nvSpPr>
          <p:cNvPr id="433" name="Google Shape;433;p54"/>
          <p:cNvSpPr txBox="1"/>
          <p:nvPr/>
        </p:nvSpPr>
        <p:spPr>
          <a:xfrm>
            <a:off x="514703" y="4512235"/>
            <a:ext cx="3264000" cy="2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200"/>
              <a:buFont typeface="Arial"/>
              <a:buNone/>
            </a:pPr>
            <a:r>
              <a:rPr b="0" i="0" lang="en-US" sz="1200" u="none" cap="none" strike="noStrike">
                <a:solidFill>
                  <a:srgbClr val="6C6C6C"/>
                </a:solidFill>
                <a:latin typeface="Arial"/>
                <a:ea typeface="Arial"/>
                <a:cs typeface="Arial"/>
                <a:sym typeface="Arial"/>
              </a:rPr>
              <a:t>Month/Year</a:t>
            </a:r>
            <a:endParaRPr/>
          </a:p>
        </p:txBody>
      </p:sp>
      <p:sp>
        <p:nvSpPr>
          <p:cNvPr id="434" name="Google Shape;434;p54"/>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55"/>
          <p:cNvSpPr/>
          <p:nvPr/>
        </p:nvSpPr>
        <p:spPr>
          <a:xfrm>
            <a:off x="0" y="-8900"/>
            <a:ext cx="9144000" cy="5143500"/>
          </a:xfrm>
          <a:prstGeom prst="rect">
            <a:avLst/>
          </a:prstGeom>
          <a:solidFill>
            <a:srgbClr val="D3002D"/>
          </a:solidFill>
          <a:ln cap="flat" cmpd="sng" w="9525">
            <a:solidFill>
              <a:srgbClr val="D300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5"/>
          <p:cNvSpPr txBox="1"/>
          <p:nvPr/>
        </p:nvSpPr>
        <p:spPr>
          <a:xfrm>
            <a:off x="557756" y="1149437"/>
            <a:ext cx="7145100" cy="11523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None/>
            </a:pPr>
            <a:r>
              <a:rPr b="1" lang="en-US" sz="4000">
                <a:solidFill>
                  <a:srgbClr val="FFFFFF"/>
                </a:solidFill>
              </a:rPr>
              <a:t>From Sort &amp; Filter to WHERE and ORDER BY</a:t>
            </a:r>
            <a:endParaRPr b="1" sz="4000">
              <a:solidFill>
                <a:srgbClr val="FFFFFF"/>
              </a:solidFill>
            </a:endParaRPr>
          </a:p>
        </p:txBody>
      </p:sp>
      <p:sp>
        <p:nvSpPr>
          <p:cNvPr id="441" name="Google Shape;441;p55"/>
          <p:cNvSpPr txBox="1"/>
          <p:nvPr/>
        </p:nvSpPr>
        <p:spPr>
          <a:xfrm>
            <a:off x="557756" y="2301589"/>
            <a:ext cx="7145100" cy="1453500"/>
          </a:xfrm>
          <a:prstGeom prst="rect">
            <a:avLst/>
          </a:prstGeom>
          <a:noFill/>
          <a:ln>
            <a:noFill/>
          </a:ln>
        </p:spPr>
        <p:txBody>
          <a:bodyPr anchorCtr="0" anchor="t" bIns="45700" lIns="0" spcFirstLastPara="1" rIns="91425" wrap="square" tIns="45700">
            <a:noAutofit/>
          </a:bodyPr>
          <a:lstStyle/>
          <a:p>
            <a:pPr indent="0" lvl="0" marL="0" rtl="0" algn="l">
              <a:spcBef>
                <a:spcPts val="480"/>
              </a:spcBef>
              <a:spcAft>
                <a:spcPts val="0"/>
              </a:spcAft>
              <a:buNone/>
            </a:pPr>
            <a:r>
              <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56"/>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Demo: </a:t>
            </a:r>
            <a:r>
              <a:rPr b="1" lang="en-US" sz="2600">
                <a:latin typeface="Consolas"/>
                <a:ea typeface="Consolas"/>
                <a:cs typeface="Consolas"/>
                <a:sym typeface="Consolas"/>
              </a:rPr>
              <a:t>sort-filter</a:t>
            </a:r>
            <a:r>
              <a:rPr b="1" lang="en-US" sz="2600">
                <a:latin typeface="Consolas"/>
                <a:ea typeface="Consolas"/>
                <a:cs typeface="Consolas"/>
                <a:sym typeface="Consolas"/>
              </a:rPr>
              <a:t>.xlsx</a:t>
            </a:r>
            <a:endParaRPr b="1" i="0" sz="2600" u="none" cap="none" strike="noStrike">
              <a:solidFill>
                <a:srgbClr val="000000"/>
              </a:solidFill>
              <a:latin typeface="Consolas"/>
              <a:ea typeface="Consolas"/>
              <a:cs typeface="Consolas"/>
              <a:sym typeface="Consolas"/>
            </a:endParaRPr>
          </a:p>
        </p:txBody>
      </p:sp>
      <p:sp>
        <p:nvSpPr>
          <p:cNvPr id="447" name="Google Shape;447;p56"/>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51" name="Shape 451"/>
        <p:cNvGrpSpPr/>
        <p:nvPr/>
      </p:nvGrpSpPr>
      <p:grpSpPr>
        <a:xfrm>
          <a:off x="0" y="0"/>
          <a:ext cx="0" cy="0"/>
          <a:chOff x="0" y="0"/>
          <a:chExt cx="0" cy="0"/>
        </a:xfrm>
      </p:grpSpPr>
      <p:sp>
        <p:nvSpPr>
          <p:cNvPr id="452" name="Google Shape;452;p57"/>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The SQL Reader’s digest</a:t>
            </a:r>
            <a:endParaRPr/>
          </a:p>
        </p:txBody>
      </p:sp>
      <p:sp>
        <p:nvSpPr>
          <p:cNvPr id="453" name="Google Shape;453;p57"/>
          <p:cNvSpPr txBox="1"/>
          <p:nvPr/>
        </p:nvSpPr>
        <p:spPr>
          <a:xfrm>
            <a:off x="5451231" y="1273126"/>
            <a:ext cx="3138000" cy="3078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graphicFrame>
        <p:nvGraphicFramePr>
          <p:cNvPr id="454" name="Google Shape;454;p57"/>
          <p:cNvGraphicFramePr/>
          <p:nvPr/>
        </p:nvGraphicFramePr>
        <p:xfrm>
          <a:off x="668025" y="1355775"/>
          <a:ext cx="3000000" cy="3000000"/>
        </p:xfrm>
        <a:graphic>
          <a:graphicData uri="http://schemas.openxmlformats.org/drawingml/2006/table">
            <a:tbl>
              <a:tblPr bandRow="1" firstRow="1">
                <a:noFill/>
                <a:tableStyleId>{1E0709F7-C4A5-4DAA-9ECC-88EBCA296C3A}</a:tableStyleId>
              </a:tblPr>
              <a:tblGrid>
                <a:gridCol w="2287200"/>
                <a:gridCol w="5823000"/>
              </a:tblGrid>
              <a:tr h="370850">
                <a:tc gridSpan="2">
                  <a:txBody>
                    <a:bodyPr/>
                    <a:lstStyle/>
                    <a:p>
                      <a:pPr indent="0" lvl="0" marL="0" marR="0" rtl="0" algn="l">
                        <a:spcBef>
                          <a:spcPts val="0"/>
                        </a:spcBef>
                        <a:spcAft>
                          <a:spcPts val="0"/>
                        </a:spcAft>
                        <a:buNone/>
                      </a:pPr>
                      <a:r>
                        <a:rPr b="1" lang="en-US" sz="1800">
                          <a:solidFill>
                            <a:schemeClr val="lt1"/>
                          </a:solidFill>
                        </a:rPr>
                        <a:t>Clause                         What it sets</a:t>
                      </a:r>
                      <a:endParaRPr b="1" sz="1800">
                        <a:solidFill>
                          <a:schemeClr val="lt1"/>
                        </a:solidFill>
                      </a:endParaRPr>
                    </a:p>
                  </a:txBody>
                  <a:tcPr marT="45725" marB="45725" marR="91450" marL="91450" anchor="ctr">
                    <a:solidFill>
                      <a:srgbClr val="D3002D"/>
                    </a:solidFill>
                  </a:tcPr>
                </a:tc>
                <a:tc hMerge="1"/>
              </a:tr>
              <a:tr h="370850">
                <a:tc>
                  <a:txBody>
                    <a:bodyPr/>
                    <a:lstStyle/>
                    <a:p>
                      <a:pPr indent="0" lvl="0" marL="0" marR="0" rtl="0" algn="l">
                        <a:spcBef>
                          <a:spcPts val="0"/>
                        </a:spcBef>
                        <a:spcAft>
                          <a:spcPts val="0"/>
                        </a:spcAft>
                        <a:buNone/>
                      </a:pPr>
                      <a:r>
                        <a:rPr b="1" lang="en-US" sz="1800" u="sng">
                          <a:solidFill>
                            <a:schemeClr val="dk1"/>
                          </a:solidFill>
                          <a:latin typeface="Consolas"/>
                          <a:ea typeface="Consolas"/>
                          <a:cs typeface="Consolas"/>
                          <a:sym typeface="Consolas"/>
                        </a:rPr>
                        <a:t>SELECT</a:t>
                      </a:r>
                      <a:endParaRPr b="1" sz="1800" u="sng">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b="1" lang="en-US" sz="1800" u="sng">
                          <a:solidFill>
                            <a:schemeClr val="dk1"/>
                          </a:solidFill>
                        </a:rPr>
                        <a:t>Which fields to look for</a:t>
                      </a:r>
                      <a:endParaRPr b="1" sz="1800" u="sng">
                        <a:solidFill>
                          <a:schemeClr val="dk1"/>
                        </a:solidFill>
                      </a:endParaRPr>
                    </a:p>
                  </a:txBody>
                  <a:tcPr marT="45725" marB="45725" marR="91450" marL="91450" anchor="ctr">
                    <a:solidFill>
                      <a:srgbClr val="D8D8D8"/>
                    </a:solidFill>
                  </a:tcPr>
                </a:tc>
              </a:tr>
              <a:tr h="370850">
                <a:tc>
                  <a:txBody>
                    <a:bodyPr/>
                    <a:lstStyle/>
                    <a:p>
                      <a:pPr indent="0" lvl="0" marL="0" marR="0" rtl="0" algn="l">
                        <a:spcBef>
                          <a:spcPts val="0"/>
                        </a:spcBef>
                        <a:spcAft>
                          <a:spcPts val="0"/>
                        </a:spcAft>
                        <a:buNone/>
                      </a:pPr>
                      <a:r>
                        <a:rPr b="1" lang="en-US" sz="1800" u="sng">
                          <a:solidFill>
                            <a:schemeClr val="dk1"/>
                          </a:solidFill>
                          <a:latin typeface="Consolas"/>
                          <a:ea typeface="Consolas"/>
                          <a:cs typeface="Consolas"/>
                          <a:sym typeface="Consolas"/>
                        </a:rPr>
                        <a:t>FROM</a:t>
                      </a:r>
                      <a:endParaRPr b="1" sz="1800" u="sng">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marR="0" rtl="0" algn="l">
                        <a:spcBef>
                          <a:spcPts val="0"/>
                        </a:spcBef>
                        <a:spcAft>
                          <a:spcPts val="0"/>
                        </a:spcAft>
                        <a:buNone/>
                      </a:pPr>
                      <a:r>
                        <a:rPr b="1" lang="en-US" sz="1800" u="sng">
                          <a:solidFill>
                            <a:schemeClr val="dk1"/>
                          </a:solidFill>
                        </a:rPr>
                        <a:t>Where to look for those fields</a:t>
                      </a:r>
                      <a:endParaRPr b="1" sz="1800" u="sng">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b="1" lang="en-US" sz="1800" u="sng">
                          <a:solidFill>
                            <a:schemeClr val="dk1"/>
                          </a:solidFill>
                          <a:latin typeface="Consolas"/>
                          <a:ea typeface="Consolas"/>
                          <a:cs typeface="Consolas"/>
                          <a:sym typeface="Consolas"/>
                        </a:rPr>
                        <a:t>WHERE</a:t>
                      </a:r>
                      <a:endParaRPr b="1" sz="1800" u="sng">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b="1" lang="en-US" sz="1800" u="sng">
                          <a:solidFill>
                            <a:schemeClr val="dk1"/>
                          </a:solidFill>
                        </a:rPr>
                        <a:t>What criteria records should meet</a:t>
                      </a:r>
                      <a:endParaRPr b="1" sz="1800" u="sng">
                        <a:solidFill>
                          <a:schemeClr val="dk1"/>
                        </a:solidFill>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GROUP BY</a:t>
                      </a:r>
                      <a:endParaRPr sz="11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rPr>
                        <a:t>How to aggregate the results</a:t>
                      </a:r>
                      <a:endParaRPr sz="1100">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HAVING</a:t>
                      </a:r>
                      <a:endParaRPr sz="11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rPr>
                        <a:t>What criteria the aggregated results should meet</a:t>
                      </a:r>
                      <a:endParaRPr sz="1100">
                        <a:solidFill>
                          <a:schemeClr val="dk1"/>
                        </a:solidFill>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b="1" lang="en-US" sz="1800" u="sng">
                          <a:solidFill>
                            <a:schemeClr val="dk1"/>
                          </a:solidFill>
                          <a:latin typeface="Consolas"/>
                          <a:ea typeface="Consolas"/>
                          <a:cs typeface="Consolas"/>
                          <a:sym typeface="Consolas"/>
                        </a:rPr>
                        <a:t>ORDER BY</a:t>
                      </a:r>
                      <a:endParaRPr b="1" sz="1100" u="sng">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b="1" lang="en-US" sz="1800" u="sng">
                          <a:solidFill>
                            <a:schemeClr val="dk1"/>
                          </a:solidFill>
                        </a:rPr>
                        <a:t>How to sort the results</a:t>
                      </a:r>
                      <a:endParaRPr b="1" sz="1100" u="sng">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b="1" lang="en-US" sz="1800" u="sng">
                          <a:solidFill>
                            <a:schemeClr val="dk1"/>
                          </a:solidFill>
                          <a:latin typeface="Consolas"/>
                          <a:ea typeface="Consolas"/>
                          <a:cs typeface="Consolas"/>
                          <a:sym typeface="Consolas"/>
                        </a:rPr>
                        <a:t>LIMIT</a:t>
                      </a:r>
                      <a:endParaRPr b="1" sz="1100" u="sng">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rtl="0" algn="l">
                        <a:spcBef>
                          <a:spcPts val="0"/>
                        </a:spcBef>
                        <a:spcAft>
                          <a:spcPts val="0"/>
                        </a:spcAft>
                        <a:buClr>
                          <a:schemeClr val="dk2"/>
                        </a:buClr>
                        <a:buFont typeface="Arial"/>
                        <a:buNone/>
                      </a:pPr>
                      <a:r>
                        <a:rPr b="1" lang="en-US" sz="1800" u="sng">
                          <a:solidFill>
                            <a:schemeClr val="dk1"/>
                          </a:solidFill>
                        </a:rPr>
                        <a:t>How many records to limit results to</a:t>
                      </a:r>
                      <a:endParaRPr b="1" sz="1100" u="sng">
                        <a:solidFill>
                          <a:schemeClr val="dk1"/>
                        </a:solidFill>
                      </a:endParaRPr>
                    </a:p>
                  </a:txBody>
                  <a:tcPr marT="45725" marB="45725" marR="91450" marL="91450" anchor="ctr">
                    <a:solidFill>
                      <a:srgbClr val="D8D8D8"/>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58" name="Shape 458"/>
        <p:cNvGrpSpPr/>
        <p:nvPr/>
      </p:nvGrpSpPr>
      <p:grpSpPr>
        <a:xfrm>
          <a:off x="0" y="0"/>
          <a:ext cx="0" cy="0"/>
          <a:chOff x="0" y="0"/>
          <a:chExt cx="0" cy="0"/>
        </a:xfrm>
      </p:grpSpPr>
      <p:sp>
        <p:nvSpPr>
          <p:cNvPr id="459" name="Google Shape;459;p58"/>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3200"/>
              <a:t>SQL </a:t>
            </a:r>
            <a:r>
              <a:rPr b="1" lang="en-US" sz="3200">
                <a:latin typeface="Consolas"/>
                <a:ea typeface="Consolas"/>
                <a:cs typeface="Consolas"/>
                <a:sym typeface="Consolas"/>
              </a:rPr>
              <a:t>WHERE</a:t>
            </a:r>
            <a:r>
              <a:rPr b="1" lang="en-US" sz="3200"/>
              <a:t>: Comparison operators</a:t>
            </a:r>
            <a:endParaRPr sz="3200"/>
          </a:p>
        </p:txBody>
      </p:sp>
      <p:sp>
        <p:nvSpPr>
          <p:cNvPr id="460" name="Google Shape;460;p58"/>
          <p:cNvSpPr txBox="1"/>
          <p:nvPr/>
        </p:nvSpPr>
        <p:spPr>
          <a:xfrm>
            <a:off x="5451231" y="1273126"/>
            <a:ext cx="3138000" cy="3078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graphicFrame>
        <p:nvGraphicFramePr>
          <p:cNvPr id="461" name="Google Shape;461;p58"/>
          <p:cNvGraphicFramePr/>
          <p:nvPr/>
        </p:nvGraphicFramePr>
        <p:xfrm>
          <a:off x="668025" y="1355775"/>
          <a:ext cx="3000000" cy="3000000"/>
        </p:xfrm>
        <a:graphic>
          <a:graphicData uri="http://schemas.openxmlformats.org/drawingml/2006/table">
            <a:tbl>
              <a:tblPr bandRow="1" firstRow="1">
                <a:noFill/>
                <a:tableStyleId>{1E0709F7-C4A5-4DAA-9ECC-88EBCA296C3A}</a:tableStyleId>
              </a:tblPr>
              <a:tblGrid>
                <a:gridCol w="2287200"/>
                <a:gridCol w="5823000"/>
              </a:tblGrid>
              <a:tr h="370850">
                <a:tc gridSpan="2">
                  <a:txBody>
                    <a:bodyPr/>
                    <a:lstStyle/>
                    <a:p>
                      <a:pPr indent="0" lvl="0" marL="0" marR="0" rtl="0" algn="l">
                        <a:spcBef>
                          <a:spcPts val="0"/>
                        </a:spcBef>
                        <a:spcAft>
                          <a:spcPts val="0"/>
                        </a:spcAft>
                        <a:buNone/>
                      </a:pPr>
                      <a:r>
                        <a:rPr b="1" lang="en-US" sz="1800">
                          <a:solidFill>
                            <a:schemeClr val="lt1"/>
                          </a:solidFill>
                        </a:rPr>
                        <a:t>Operator</a:t>
                      </a:r>
                      <a:r>
                        <a:rPr b="1" lang="en-US" sz="1800">
                          <a:solidFill>
                            <a:schemeClr val="lt1"/>
                          </a:solidFill>
                        </a:rPr>
                        <a:t>                     Description</a:t>
                      </a:r>
                      <a:endParaRPr b="1" sz="1800">
                        <a:solidFill>
                          <a:schemeClr val="lt1"/>
                        </a:solidFill>
                      </a:endParaRPr>
                    </a:p>
                  </a:txBody>
                  <a:tcPr marT="45725" marB="45725" marR="91450" marL="91450" anchor="ctr">
                    <a:solidFill>
                      <a:srgbClr val="D3002D"/>
                    </a:solidFill>
                  </a:tcPr>
                </a:tc>
                <a:tc hMerge="1"/>
              </a:tr>
              <a:tr h="370850">
                <a:tc>
                  <a:txBody>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US" sz="1800">
                          <a:solidFill>
                            <a:schemeClr val="dk1"/>
                          </a:solidFill>
                        </a:rPr>
                        <a:t>Equal</a:t>
                      </a:r>
                      <a:endParaRPr sz="1800">
                        <a:solidFill>
                          <a:schemeClr val="dk1"/>
                        </a:solidFill>
                      </a:endParaRPr>
                    </a:p>
                  </a:txBody>
                  <a:tcPr marT="45725" marB="45725" marR="91450" marL="91450" anchor="ctr">
                    <a:solidFill>
                      <a:srgbClr val="D8D8D8"/>
                    </a:solidFill>
                  </a:tcPr>
                </a:tc>
              </a:tr>
              <a:tr h="370850">
                <a:tc>
                  <a:txBody>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&lt; &gt; , !=</a:t>
                      </a:r>
                      <a:endParaRPr sz="18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marR="0" rtl="0" algn="l">
                        <a:spcBef>
                          <a:spcPts val="0"/>
                        </a:spcBef>
                        <a:spcAft>
                          <a:spcPts val="0"/>
                        </a:spcAft>
                        <a:buNone/>
                      </a:pPr>
                      <a:r>
                        <a:rPr lang="en-US" sz="1800">
                          <a:solidFill>
                            <a:schemeClr val="dk1"/>
                          </a:solidFill>
                        </a:rPr>
                        <a:t>Not equal</a:t>
                      </a:r>
                      <a:endParaRPr sz="1800">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&gt;</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US" sz="1800">
                          <a:solidFill>
                            <a:schemeClr val="dk1"/>
                          </a:solidFill>
                        </a:rPr>
                        <a:t>What criteria records should meet</a:t>
                      </a:r>
                      <a:endParaRPr sz="1800">
                        <a:solidFill>
                          <a:schemeClr val="dk1"/>
                        </a:solidFill>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&lt;</a:t>
                      </a:r>
                      <a:endParaRPr sz="11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rPr>
                        <a:t>How to sort results</a:t>
                      </a:r>
                      <a:endParaRPr sz="1100">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&gt; =</a:t>
                      </a:r>
                      <a:endParaRPr sz="11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rPr>
                        <a:t>How to aggregate the results</a:t>
                      </a:r>
                      <a:endParaRPr sz="1100">
                        <a:solidFill>
                          <a:schemeClr val="dk1"/>
                        </a:solidFill>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&lt; = </a:t>
                      </a:r>
                      <a:endParaRPr sz="11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rPr>
                        <a:t>What criteria the aggregated results should meet</a:t>
                      </a:r>
                      <a:endParaRPr sz="1100">
                        <a:solidFill>
                          <a:schemeClr val="dk1"/>
                        </a:solidFill>
                      </a:endParaRPr>
                    </a:p>
                  </a:txBody>
                  <a:tcPr marT="45725" marB="45725" marR="91450" marL="91450" anchor="ctr">
                    <a:solidFill>
                      <a:srgbClr val="F2F2F2"/>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65" name="Shape 465"/>
        <p:cNvGrpSpPr/>
        <p:nvPr/>
      </p:nvGrpSpPr>
      <p:grpSpPr>
        <a:xfrm>
          <a:off x="0" y="0"/>
          <a:ext cx="0" cy="0"/>
          <a:chOff x="0" y="0"/>
          <a:chExt cx="0" cy="0"/>
        </a:xfrm>
      </p:grpSpPr>
      <p:sp>
        <p:nvSpPr>
          <p:cNvPr id="466" name="Google Shape;466;p59"/>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3200"/>
              <a:t>SQL </a:t>
            </a:r>
            <a:r>
              <a:rPr b="1" lang="en-US" sz="3200">
                <a:latin typeface="Consolas"/>
                <a:ea typeface="Consolas"/>
                <a:cs typeface="Consolas"/>
                <a:sym typeface="Consolas"/>
              </a:rPr>
              <a:t>WHERE</a:t>
            </a:r>
            <a:r>
              <a:rPr b="1" lang="en-US" sz="3200"/>
              <a:t>: Logical operators</a:t>
            </a:r>
            <a:endParaRPr sz="3200"/>
          </a:p>
        </p:txBody>
      </p:sp>
      <p:sp>
        <p:nvSpPr>
          <p:cNvPr id="467" name="Google Shape;467;p59"/>
          <p:cNvSpPr txBox="1"/>
          <p:nvPr/>
        </p:nvSpPr>
        <p:spPr>
          <a:xfrm>
            <a:off x="5451231" y="1273126"/>
            <a:ext cx="3138000" cy="3078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graphicFrame>
        <p:nvGraphicFramePr>
          <p:cNvPr id="468" name="Google Shape;468;p59"/>
          <p:cNvGraphicFramePr/>
          <p:nvPr/>
        </p:nvGraphicFramePr>
        <p:xfrm>
          <a:off x="668025" y="1355775"/>
          <a:ext cx="3000000" cy="3000000"/>
        </p:xfrm>
        <a:graphic>
          <a:graphicData uri="http://schemas.openxmlformats.org/drawingml/2006/table">
            <a:tbl>
              <a:tblPr bandRow="1" firstRow="1">
                <a:noFill/>
                <a:tableStyleId>{1E0709F7-C4A5-4DAA-9ECC-88EBCA296C3A}</a:tableStyleId>
              </a:tblPr>
              <a:tblGrid>
                <a:gridCol w="2287200"/>
                <a:gridCol w="5823000"/>
              </a:tblGrid>
              <a:tr h="370850">
                <a:tc gridSpan="2">
                  <a:txBody>
                    <a:bodyPr/>
                    <a:lstStyle/>
                    <a:p>
                      <a:pPr indent="0" lvl="0" marL="0" marR="0" rtl="0" algn="l">
                        <a:spcBef>
                          <a:spcPts val="0"/>
                        </a:spcBef>
                        <a:spcAft>
                          <a:spcPts val="0"/>
                        </a:spcAft>
                        <a:buNone/>
                      </a:pPr>
                      <a:r>
                        <a:rPr b="1" lang="en-US" sz="1800">
                          <a:solidFill>
                            <a:schemeClr val="lt1"/>
                          </a:solidFill>
                        </a:rPr>
                        <a:t>Operator                     Description</a:t>
                      </a:r>
                      <a:endParaRPr b="1" sz="1800">
                        <a:solidFill>
                          <a:schemeClr val="lt1"/>
                        </a:solidFill>
                      </a:endParaRPr>
                    </a:p>
                  </a:txBody>
                  <a:tcPr marT="45725" marB="45725" marR="91450" marL="91450" anchor="ctr">
                    <a:solidFill>
                      <a:srgbClr val="D3002D"/>
                    </a:solidFill>
                  </a:tcPr>
                </a:tc>
                <a:tc hMerge="1"/>
              </a:tr>
              <a:tr h="370850">
                <a:tc>
                  <a:txBody>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BETWEEN</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US" sz="1800">
                          <a:solidFill>
                            <a:schemeClr val="dk1"/>
                          </a:solidFill>
                        </a:rPr>
                        <a:t>Between an inclusive range</a:t>
                      </a:r>
                      <a:endParaRPr sz="1800">
                        <a:solidFill>
                          <a:schemeClr val="dk1"/>
                        </a:solidFill>
                      </a:endParaRPr>
                    </a:p>
                  </a:txBody>
                  <a:tcPr marT="45725" marB="45725" marR="91450" marL="91450" anchor="ctr">
                    <a:solidFill>
                      <a:srgbClr val="D8D8D8"/>
                    </a:solidFill>
                  </a:tcPr>
                </a:tc>
              </a:tr>
              <a:tr h="370850">
                <a:tc>
                  <a:txBody>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IS NULL</a:t>
                      </a:r>
                      <a:endParaRPr sz="18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marR="0" rtl="0" algn="l">
                        <a:spcBef>
                          <a:spcPts val="0"/>
                        </a:spcBef>
                        <a:spcAft>
                          <a:spcPts val="0"/>
                        </a:spcAft>
                        <a:buNone/>
                      </a:pPr>
                      <a:r>
                        <a:rPr lang="en-US" sz="1800">
                          <a:solidFill>
                            <a:schemeClr val="dk1"/>
                          </a:solidFill>
                        </a:rPr>
                        <a:t>Is a null value</a:t>
                      </a:r>
                      <a:endParaRPr sz="1800">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IN</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US" sz="1800">
                          <a:solidFill>
                            <a:schemeClr val="dk1"/>
                          </a:solidFill>
                        </a:rPr>
                        <a:t>Specifies a range of conditions</a:t>
                      </a:r>
                      <a:endParaRPr sz="1800">
                        <a:solidFill>
                          <a:schemeClr val="dk1"/>
                        </a:solidFill>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OR</a:t>
                      </a:r>
                      <a:endParaRPr sz="11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rPr>
                        <a:t>Avoids evaluating second condition if first is met</a:t>
                      </a:r>
                      <a:endParaRPr sz="1100">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AND</a:t>
                      </a:r>
                      <a:endParaRPr sz="11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rPr>
                        <a:t>Can be used with other operators</a:t>
                      </a:r>
                      <a:endParaRPr sz="1100">
                        <a:solidFill>
                          <a:schemeClr val="dk1"/>
                        </a:solidFill>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NOT</a:t>
                      </a:r>
                      <a:r>
                        <a:rPr lang="en-US" sz="18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rPr>
                        <a:t>Excludes results</a:t>
                      </a:r>
                      <a:endParaRPr sz="1100">
                        <a:solidFill>
                          <a:schemeClr val="dk1"/>
                        </a:solidFill>
                      </a:endParaRPr>
                    </a:p>
                  </a:txBody>
                  <a:tcPr marT="45725" marB="45725" marR="91450" marL="91450" anchor="ctr">
                    <a:solidFill>
                      <a:srgbClr val="F2F2F2"/>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0"/>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A note on </a:t>
            </a:r>
            <a:r>
              <a:rPr b="1" lang="en-US" sz="4000">
                <a:latin typeface="Consolas"/>
                <a:ea typeface="Consolas"/>
                <a:cs typeface="Consolas"/>
                <a:sym typeface="Consolas"/>
              </a:rPr>
              <a:t>NULL</a:t>
            </a:r>
            <a:r>
              <a:rPr b="1" lang="en-US" sz="4000"/>
              <a:t>s</a:t>
            </a:r>
            <a:endParaRPr b="1" i="0" sz="4000" u="none" cap="none" strike="noStrike">
              <a:solidFill>
                <a:srgbClr val="000000"/>
              </a:solidFill>
              <a:latin typeface="Arial"/>
              <a:ea typeface="Arial"/>
              <a:cs typeface="Arial"/>
              <a:sym typeface="Arial"/>
            </a:endParaRPr>
          </a:p>
        </p:txBody>
      </p:sp>
      <p:sp>
        <p:nvSpPr>
          <p:cNvPr id="474" name="Google Shape;474;p60"/>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D3002D"/>
              </a:buClr>
              <a:buSzPts val="2600"/>
              <a:buFont typeface="Arial"/>
              <a:buNone/>
            </a:pPr>
            <a:r>
              <a:t/>
            </a:r>
            <a:endParaRPr b="1" sz="2600">
              <a:solidFill>
                <a:srgbClr val="595959"/>
              </a:solidFill>
            </a:endParaRPr>
          </a:p>
          <a:p>
            <a:pPr indent="0" lvl="0" marL="0" marR="0" rtl="0" algn="l">
              <a:lnSpc>
                <a:spcPct val="90000"/>
              </a:lnSpc>
              <a:spcBef>
                <a:spcPts val="0"/>
              </a:spcBef>
              <a:spcAft>
                <a:spcPts val="0"/>
              </a:spcAft>
              <a:buClr>
                <a:srgbClr val="D3002D"/>
              </a:buClr>
              <a:buSzPts val="2600"/>
              <a:buFont typeface="Arial"/>
              <a:buNone/>
            </a:pPr>
            <a:r>
              <a:rPr b="1" lang="en-US" sz="2600">
                <a:solidFill>
                  <a:srgbClr val="595959"/>
                </a:solidFill>
              </a:rPr>
              <a:t>DOES</a:t>
            </a:r>
            <a:endParaRPr b="1" i="0" sz="2600" u="none" cap="none" strike="noStrike">
              <a:solidFill>
                <a:srgbClr val="595959"/>
              </a:solidFill>
              <a:latin typeface="Arial"/>
              <a:ea typeface="Arial"/>
              <a:cs typeface="Arial"/>
              <a:sym typeface="Arial"/>
            </a:endParaRPr>
          </a:p>
        </p:txBody>
      </p:sp>
      <p:sp>
        <p:nvSpPr>
          <p:cNvPr id="475" name="Google Shape;475;p60"/>
          <p:cNvSpPr txBox="1"/>
          <p:nvPr/>
        </p:nvSpPr>
        <p:spPr>
          <a:xfrm>
            <a:off x="398463" y="1643195"/>
            <a:ext cx="3942000" cy="29019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Indicate a missing value</a:t>
            </a:r>
            <a:endParaRPr sz="2000">
              <a:solidFill>
                <a:srgbClr val="595959"/>
              </a:solidFill>
            </a:endParaRPr>
          </a:p>
          <a:p>
            <a:pPr indent="0" lvl="0" marL="457200" marR="0" rtl="0" algn="l">
              <a:lnSpc>
                <a:spcPct val="90000"/>
              </a:lnSpc>
              <a:spcBef>
                <a:spcPts val="0"/>
              </a:spcBef>
              <a:spcAft>
                <a:spcPts val="0"/>
              </a:spcAft>
              <a:buNone/>
            </a:pPr>
            <a:r>
              <a:t/>
            </a:r>
            <a:endParaRPr sz="2000">
              <a:solidFill>
                <a:srgbClr val="595959"/>
              </a:solidFill>
            </a:endParaRPr>
          </a:p>
          <a:p>
            <a:pPr indent="0" lvl="0" marL="457200" marR="0" rtl="0" algn="l">
              <a:lnSpc>
                <a:spcPct val="90000"/>
              </a:lnSpc>
              <a:spcBef>
                <a:spcPts val="0"/>
              </a:spcBef>
              <a:spcAft>
                <a:spcPts val="0"/>
              </a:spcAft>
              <a:buNone/>
            </a:pPr>
            <a:r>
              <a:t/>
            </a:r>
            <a:endParaRPr sz="2000">
              <a:solidFill>
                <a:srgbClr val="595959"/>
              </a:solidFill>
            </a:endParaRPr>
          </a:p>
          <a:p>
            <a:pPr indent="0" lvl="0" marL="0" marR="0" rtl="0" algn="l">
              <a:lnSpc>
                <a:spcPct val="90000"/>
              </a:lnSpc>
              <a:spcBef>
                <a:spcPts val="0"/>
              </a:spcBef>
              <a:spcAft>
                <a:spcPts val="0"/>
              </a:spcAft>
              <a:buNone/>
            </a:pPr>
            <a:r>
              <a:t/>
            </a:r>
            <a:endParaRPr b="0" i="0" sz="2000" u="none" cap="none" strike="noStrike">
              <a:solidFill>
                <a:srgbClr val="595959"/>
              </a:solidFill>
              <a:latin typeface="Arial"/>
              <a:ea typeface="Arial"/>
              <a:cs typeface="Arial"/>
              <a:sym typeface="Arial"/>
            </a:endParaRPr>
          </a:p>
        </p:txBody>
      </p:sp>
      <p:pic>
        <p:nvPicPr>
          <p:cNvPr id="476" name="Google Shape;476;p60"/>
          <p:cNvPicPr preferRelativeResize="0"/>
          <p:nvPr/>
        </p:nvPicPr>
        <p:blipFill>
          <a:blip r:embed="rId3">
            <a:alphaModFix/>
          </a:blip>
          <a:stretch>
            <a:fillRect/>
          </a:stretch>
        </p:blipFill>
        <p:spPr>
          <a:xfrm>
            <a:off x="0" y="2099650"/>
            <a:ext cx="1710649" cy="3043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1"/>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A note on </a:t>
            </a:r>
            <a:r>
              <a:rPr b="1" lang="en-US" sz="4000">
                <a:latin typeface="Consolas"/>
                <a:ea typeface="Consolas"/>
                <a:cs typeface="Consolas"/>
                <a:sym typeface="Consolas"/>
              </a:rPr>
              <a:t>NULL</a:t>
            </a:r>
            <a:r>
              <a:rPr b="1" lang="en-US" sz="4000"/>
              <a:t>s</a:t>
            </a:r>
            <a:endParaRPr b="1" i="0" sz="4000" u="none" cap="none" strike="noStrike">
              <a:solidFill>
                <a:srgbClr val="000000"/>
              </a:solidFill>
              <a:latin typeface="Arial"/>
              <a:ea typeface="Arial"/>
              <a:cs typeface="Arial"/>
              <a:sym typeface="Arial"/>
            </a:endParaRPr>
          </a:p>
        </p:txBody>
      </p:sp>
      <p:sp>
        <p:nvSpPr>
          <p:cNvPr id="482" name="Google Shape;482;p61"/>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D3002D"/>
              </a:buClr>
              <a:buSzPts val="2600"/>
              <a:buFont typeface="Arial"/>
              <a:buNone/>
            </a:pPr>
            <a:r>
              <a:t/>
            </a:r>
            <a:endParaRPr b="1" sz="2600">
              <a:solidFill>
                <a:srgbClr val="595959"/>
              </a:solidFill>
            </a:endParaRPr>
          </a:p>
          <a:p>
            <a:pPr indent="0" lvl="0" marL="0" marR="0" rtl="0" algn="l">
              <a:lnSpc>
                <a:spcPct val="90000"/>
              </a:lnSpc>
              <a:spcBef>
                <a:spcPts val="0"/>
              </a:spcBef>
              <a:spcAft>
                <a:spcPts val="0"/>
              </a:spcAft>
              <a:buClr>
                <a:srgbClr val="D3002D"/>
              </a:buClr>
              <a:buSzPts val="2600"/>
              <a:buFont typeface="Arial"/>
              <a:buNone/>
            </a:pPr>
            <a:r>
              <a:rPr b="1" lang="en-US" sz="2600">
                <a:solidFill>
                  <a:srgbClr val="595959"/>
                </a:solidFill>
              </a:rPr>
              <a:t>DOES</a:t>
            </a:r>
            <a:endParaRPr b="1" i="0" sz="2600" u="none" cap="none" strike="noStrike">
              <a:solidFill>
                <a:srgbClr val="595959"/>
              </a:solidFill>
              <a:latin typeface="Arial"/>
              <a:ea typeface="Arial"/>
              <a:cs typeface="Arial"/>
              <a:sym typeface="Arial"/>
            </a:endParaRPr>
          </a:p>
        </p:txBody>
      </p:sp>
      <p:sp>
        <p:nvSpPr>
          <p:cNvPr id="483" name="Google Shape;483;p61"/>
          <p:cNvSpPr txBox="1"/>
          <p:nvPr/>
        </p:nvSpPr>
        <p:spPr>
          <a:xfrm>
            <a:off x="4525475" y="1091400"/>
            <a:ext cx="4063800" cy="4392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2600"/>
              <a:buFont typeface="Arial"/>
              <a:buNone/>
            </a:pPr>
            <a:r>
              <a:rPr b="1" lang="en-US" sz="2600">
                <a:solidFill>
                  <a:srgbClr val="595959"/>
                </a:solidFill>
              </a:rPr>
              <a:t>DOES NOT</a:t>
            </a:r>
            <a:endParaRPr/>
          </a:p>
        </p:txBody>
      </p:sp>
      <p:sp>
        <p:nvSpPr>
          <p:cNvPr id="484" name="Google Shape;484;p61"/>
          <p:cNvSpPr txBox="1"/>
          <p:nvPr/>
        </p:nvSpPr>
        <p:spPr>
          <a:xfrm>
            <a:off x="398463" y="1643195"/>
            <a:ext cx="3942000" cy="29019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Indicate a missing value</a:t>
            </a:r>
            <a:endParaRPr sz="2000">
              <a:solidFill>
                <a:srgbClr val="595959"/>
              </a:solidFill>
            </a:endParaRPr>
          </a:p>
          <a:p>
            <a:pPr indent="0" lvl="0" marL="457200" marR="0" rtl="0" algn="l">
              <a:lnSpc>
                <a:spcPct val="90000"/>
              </a:lnSpc>
              <a:spcBef>
                <a:spcPts val="0"/>
              </a:spcBef>
              <a:spcAft>
                <a:spcPts val="0"/>
              </a:spcAft>
              <a:buNone/>
            </a:pPr>
            <a:r>
              <a:t/>
            </a:r>
            <a:endParaRPr sz="2000">
              <a:solidFill>
                <a:srgbClr val="595959"/>
              </a:solidFill>
            </a:endParaRPr>
          </a:p>
          <a:p>
            <a:pPr indent="0" lvl="0" marL="457200" marR="0" rtl="0" algn="l">
              <a:lnSpc>
                <a:spcPct val="90000"/>
              </a:lnSpc>
              <a:spcBef>
                <a:spcPts val="0"/>
              </a:spcBef>
              <a:spcAft>
                <a:spcPts val="0"/>
              </a:spcAft>
              <a:buNone/>
            </a:pPr>
            <a:r>
              <a:t/>
            </a:r>
            <a:endParaRPr sz="2000">
              <a:solidFill>
                <a:srgbClr val="595959"/>
              </a:solidFill>
            </a:endParaRPr>
          </a:p>
          <a:p>
            <a:pPr indent="0" lvl="0" marL="0" marR="0" rtl="0" algn="l">
              <a:lnSpc>
                <a:spcPct val="90000"/>
              </a:lnSpc>
              <a:spcBef>
                <a:spcPts val="0"/>
              </a:spcBef>
              <a:spcAft>
                <a:spcPts val="0"/>
              </a:spcAft>
              <a:buNone/>
            </a:pPr>
            <a:r>
              <a:t/>
            </a:r>
            <a:endParaRPr b="0" i="0" sz="2000" u="none" cap="none" strike="noStrike">
              <a:solidFill>
                <a:srgbClr val="595959"/>
              </a:solidFill>
              <a:latin typeface="Arial"/>
              <a:ea typeface="Arial"/>
              <a:cs typeface="Arial"/>
              <a:sym typeface="Arial"/>
            </a:endParaRPr>
          </a:p>
        </p:txBody>
      </p:sp>
      <p:sp>
        <p:nvSpPr>
          <p:cNvPr id="485" name="Google Shape;485;p61"/>
          <p:cNvSpPr txBox="1"/>
          <p:nvPr/>
        </p:nvSpPr>
        <p:spPr>
          <a:xfrm>
            <a:off x="4525425" y="1643195"/>
            <a:ext cx="4063800" cy="2883000"/>
          </a:xfrm>
          <a:prstGeom prst="rect">
            <a:avLst/>
          </a:prstGeom>
          <a:noFill/>
          <a:ln>
            <a:noFill/>
          </a:ln>
        </p:spPr>
        <p:txBody>
          <a:bodyPr anchorCtr="0" anchor="t" bIns="0" lIns="0" spcFirstLastPara="1" rIns="0" wrap="square" tIns="0">
            <a:noAutofit/>
          </a:bodyPr>
          <a:lstStyle/>
          <a:p>
            <a:pPr indent="-264160" lvl="0" marL="265176" marR="0" rtl="0" algn="l">
              <a:lnSpc>
                <a:spcPct val="90000"/>
              </a:lnSpc>
              <a:spcBef>
                <a:spcPts val="0"/>
              </a:spcBef>
              <a:spcAft>
                <a:spcPts val="0"/>
              </a:spcAft>
              <a:buClr>
                <a:srgbClr val="D3002D"/>
              </a:buClr>
              <a:buSzPts val="2000"/>
              <a:buFont typeface="Arial"/>
              <a:buChar char="•"/>
            </a:pPr>
            <a:r>
              <a:rPr lang="en-US" sz="2000">
                <a:solidFill>
                  <a:srgbClr val="595959"/>
                </a:solidFill>
              </a:rPr>
              <a:t>Indicate a value of 0</a:t>
            </a:r>
            <a:endParaRPr sz="2000">
              <a:solidFill>
                <a:srgbClr val="595959"/>
              </a:solidFill>
            </a:endParaRPr>
          </a:p>
          <a:p>
            <a:pPr indent="-264160" lvl="0" marL="265176" marR="0" rtl="0" algn="l">
              <a:lnSpc>
                <a:spcPct val="90000"/>
              </a:lnSpc>
              <a:spcBef>
                <a:spcPts val="0"/>
              </a:spcBef>
              <a:spcAft>
                <a:spcPts val="0"/>
              </a:spcAft>
              <a:buClr>
                <a:srgbClr val="595959"/>
              </a:buClr>
              <a:buSzPts val="2000"/>
              <a:buChar char="•"/>
            </a:pPr>
            <a:r>
              <a:rPr lang="en-US" sz="2000">
                <a:solidFill>
                  <a:srgbClr val="595959"/>
                </a:solidFill>
              </a:rPr>
              <a:t>Indicate </a:t>
            </a:r>
            <a:r>
              <a:rPr i="1" lang="en-US" sz="2000">
                <a:solidFill>
                  <a:srgbClr val="595959"/>
                </a:solidFill>
              </a:rPr>
              <a:t>why </a:t>
            </a:r>
            <a:r>
              <a:rPr lang="en-US" sz="2000">
                <a:solidFill>
                  <a:srgbClr val="595959"/>
                </a:solidFill>
              </a:rPr>
              <a:t>it’s missing</a:t>
            </a:r>
            <a:endParaRPr sz="2000">
              <a:solidFill>
                <a:srgbClr val="595959"/>
              </a:solidFill>
            </a:endParaRPr>
          </a:p>
        </p:txBody>
      </p:sp>
      <p:pic>
        <p:nvPicPr>
          <p:cNvPr id="486" name="Google Shape;486;p61"/>
          <p:cNvPicPr preferRelativeResize="0"/>
          <p:nvPr/>
        </p:nvPicPr>
        <p:blipFill>
          <a:blip r:embed="rId3">
            <a:alphaModFix/>
          </a:blip>
          <a:stretch>
            <a:fillRect/>
          </a:stretch>
        </p:blipFill>
        <p:spPr>
          <a:xfrm>
            <a:off x="0" y="2099650"/>
            <a:ext cx="1710649" cy="3043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 name="Shape 51"/>
        <p:cNvGrpSpPr/>
        <p:nvPr/>
      </p:nvGrpSpPr>
      <p:grpSpPr>
        <a:xfrm>
          <a:off x="0" y="0"/>
          <a:ext cx="0" cy="0"/>
          <a:chOff x="0" y="0"/>
          <a:chExt cx="0" cy="0"/>
        </a:xfrm>
      </p:grpSpPr>
      <p:sp>
        <p:nvSpPr>
          <p:cNvPr id="52" name="Google Shape;52;p8"/>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Augment your Excel skills</a:t>
            </a:r>
            <a:endParaRPr b="1" i="0" sz="2600" u="none" cap="none" strike="noStrike">
              <a:solidFill>
                <a:srgbClr val="000000"/>
              </a:solidFill>
              <a:latin typeface="Arial"/>
              <a:ea typeface="Arial"/>
              <a:cs typeface="Arial"/>
              <a:sym typeface="Arial"/>
            </a:endParaRPr>
          </a:p>
        </p:txBody>
      </p:sp>
      <p:sp>
        <p:nvSpPr>
          <p:cNvPr id="53" name="Google Shape;53;p8"/>
          <p:cNvSpPr txBox="1"/>
          <p:nvPr/>
        </p:nvSpPr>
        <p:spPr>
          <a:xfrm>
            <a:off x="398633" y="1310175"/>
            <a:ext cx="6479700" cy="2901900"/>
          </a:xfrm>
          <a:prstGeom prst="rect">
            <a:avLst/>
          </a:prstGeom>
          <a:noFill/>
          <a:ln>
            <a:noFill/>
          </a:ln>
        </p:spPr>
        <p:txBody>
          <a:bodyPr anchorCtr="0" anchor="t" bIns="0" lIns="0" spcFirstLastPara="1" rIns="0" wrap="square" tIns="0">
            <a:noAutofit/>
          </a:bodyPr>
          <a:lstStyle/>
          <a:p>
            <a:pPr indent="-381000" lvl="0" marL="457200" marR="190500" rtl="0" algn="l">
              <a:lnSpc>
                <a:spcPct val="115000"/>
              </a:lnSpc>
              <a:spcBef>
                <a:spcPts val="800"/>
              </a:spcBef>
              <a:spcAft>
                <a:spcPts val="0"/>
              </a:spcAft>
              <a:buClr>
                <a:srgbClr val="505050"/>
              </a:buClr>
              <a:buSzPts val="2400"/>
              <a:buChar char="•"/>
            </a:pPr>
            <a:r>
              <a:rPr lang="en-US" sz="2400">
                <a:solidFill>
                  <a:srgbClr val="505050"/>
                </a:solidFill>
              </a:rPr>
              <a:t>Use SQL to query a database to extract useful information</a:t>
            </a:r>
            <a:endParaRPr sz="2400">
              <a:solidFill>
                <a:srgbClr val="505050"/>
              </a:solidFill>
            </a:endParaRPr>
          </a:p>
          <a:p>
            <a:pPr indent="0" lvl="0" marL="0" marR="0" rtl="0" algn="l">
              <a:lnSpc>
                <a:spcPct val="90000"/>
              </a:lnSpc>
              <a:spcBef>
                <a:spcPts val="800"/>
              </a:spcBef>
              <a:spcAft>
                <a:spcPts val="0"/>
              </a:spcAft>
              <a:buNone/>
            </a:pPr>
            <a:r>
              <a:t/>
            </a:r>
            <a:endParaRPr sz="2400">
              <a:solidFill>
                <a:srgbClr val="595959"/>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62"/>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Demo: </a:t>
            </a:r>
            <a:r>
              <a:rPr b="1" lang="en-US" sz="2600">
                <a:latin typeface="Consolas"/>
                <a:ea typeface="Consolas"/>
                <a:cs typeface="Consolas"/>
                <a:sym typeface="Consolas"/>
              </a:rPr>
              <a:t>sort-filter-demo.sql</a:t>
            </a:r>
            <a:endParaRPr b="1" i="0" sz="2600" u="none" cap="none" strike="noStrike">
              <a:solidFill>
                <a:srgbClr val="000000"/>
              </a:solidFill>
              <a:latin typeface="Consolas"/>
              <a:ea typeface="Consolas"/>
              <a:cs typeface="Consolas"/>
              <a:sym typeface="Consolas"/>
            </a:endParaRPr>
          </a:p>
        </p:txBody>
      </p:sp>
      <p:sp>
        <p:nvSpPr>
          <p:cNvPr id="492" name="Google Shape;492;p62"/>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63"/>
          <p:cNvSpPr/>
          <p:nvPr/>
        </p:nvSpPr>
        <p:spPr>
          <a:xfrm>
            <a:off x="6489929" y="0"/>
            <a:ext cx="26541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498" name="Google Shape;498;p63"/>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499" name="Google Shape;499;p63"/>
          <p:cNvSpPr txBox="1"/>
          <p:nvPr/>
        </p:nvSpPr>
        <p:spPr>
          <a:xfrm>
            <a:off x="458606" y="-166973"/>
            <a:ext cx="3319500" cy="11523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n-US" sz="4000">
                <a:solidFill>
                  <a:schemeClr val="dk1"/>
                </a:solidFill>
              </a:rPr>
              <a:t>Drills</a:t>
            </a:r>
            <a:endParaRPr/>
          </a:p>
        </p:txBody>
      </p:sp>
      <p:sp>
        <p:nvSpPr>
          <p:cNvPr id="500" name="Google Shape;500;p63"/>
          <p:cNvSpPr txBox="1"/>
          <p:nvPr/>
        </p:nvSpPr>
        <p:spPr>
          <a:xfrm>
            <a:off x="458596" y="772400"/>
            <a:ext cx="5325000" cy="1453500"/>
          </a:xfrm>
          <a:prstGeom prst="rect">
            <a:avLst/>
          </a:prstGeom>
          <a:noFill/>
          <a:ln>
            <a:noFill/>
          </a:ln>
        </p:spPr>
        <p:txBody>
          <a:bodyPr anchorCtr="0" anchor="t" bIns="45700" lIns="91425" spcFirstLastPara="1" rIns="91425" wrap="square" tIns="137150">
            <a:noAutofit/>
          </a:bodyPr>
          <a:lstStyle/>
          <a:p>
            <a:pPr indent="0" lvl="0" marL="0" rtl="0" algn="l">
              <a:lnSpc>
                <a:spcPct val="115000"/>
              </a:lnSpc>
              <a:spcBef>
                <a:spcPts val="750"/>
              </a:spcBef>
              <a:spcAft>
                <a:spcPts val="0"/>
              </a:spcAft>
              <a:buClr>
                <a:schemeClr val="dk2"/>
              </a:buClr>
              <a:buSzPts val="1100"/>
              <a:buFont typeface="Arial"/>
              <a:buNone/>
            </a:pPr>
            <a:r>
              <a:rPr lang="en-US" sz="2000">
                <a:solidFill>
                  <a:schemeClr val="dk1"/>
                </a:solidFill>
              </a:rPr>
              <a:t>Using the </a:t>
            </a:r>
            <a:r>
              <a:rPr lang="en-US" sz="2000">
                <a:solidFill>
                  <a:schemeClr val="dk1"/>
                </a:solidFill>
                <a:latin typeface="Consolas"/>
                <a:ea typeface="Consolas"/>
                <a:cs typeface="Consolas"/>
                <a:sym typeface="Consolas"/>
              </a:rPr>
              <a:t>Managers </a:t>
            </a:r>
            <a:r>
              <a:rPr lang="en-US" sz="2000">
                <a:solidFill>
                  <a:schemeClr val="dk1"/>
                </a:solidFill>
              </a:rPr>
              <a:t>table:</a:t>
            </a:r>
            <a:endParaRPr sz="2000">
              <a:solidFill>
                <a:schemeClr val="dk1"/>
              </a:solidFill>
            </a:endParaRPr>
          </a:p>
          <a:p>
            <a:pPr indent="-355600" lvl="0" marL="457200" rtl="0" algn="l">
              <a:lnSpc>
                <a:spcPct val="115000"/>
              </a:lnSpc>
              <a:spcBef>
                <a:spcPts val="750"/>
              </a:spcBef>
              <a:spcAft>
                <a:spcPts val="0"/>
              </a:spcAft>
              <a:buClr>
                <a:schemeClr val="dk1"/>
              </a:buClr>
              <a:buSzPts val="2000"/>
              <a:buAutoNum type="arabicPeriod"/>
            </a:pPr>
            <a:r>
              <a:rPr lang="en-US" sz="2000">
                <a:solidFill>
                  <a:schemeClr val="dk1"/>
                </a:solidFill>
              </a:rPr>
              <a:t>Select all records, sorted newest to oldest, then by playerID alphabetically.</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US" sz="2000">
                <a:solidFill>
                  <a:schemeClr val="dk1"/>
                </a:solidFill>
              </a:rPr>
              <a:t>Select all records between the 1991 and 2000 seasons, sorted high to low by </a:t>
            </a:r>
            <a:r>
              <a:rPr lang="en-US" sz="2000">
                <a:solidFill>
                  <a:schemeClr val="dk1"/>
                </a:solidFill>
              </a:rPr>
              <a:t>number of games, </a:t>
            </a:r>
            <a:r>
              <a:rPr lang="en-US" sz="2000">
                <a:solidFill>
                  <a:schemeClr val="dk1"/>
                </a:solidFill>
                <a:latin typeface="Consolas"/>
                <a:ea typeface="Consolas"/>
                <a:cs typeface="Consolas"/>
                <a:sym typeface="Consolas"/>
              </a:rPr>
              <a:t>G</a:t>
            </a:r>
            <a:r>
              <a:rPr lang="en-US" sz="2000">
                <a:solidFill>
                  <a:schemeClr val="dk1"/>
                </a:solidFill>
              </a:rPr>
              <a:t>.</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US" sz="2000">
                <a:solidFill>
                  <a:schemeClr val="dk1"/>
                </a:solidFill>
              </a:rPr>
              <a:t>Create a field, win_diff, calculated as W - L. Return the records with the 25 highest values of win_diff.</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US" sz="2000">
                <a:solidFill>
                  <a:schemeClr val="dk1"/>
                </a:solidFill>
              </a:rPr>
              <a:t>How many missing values are in the </a:t>
            </a:r>
            <a:r>
              <a:rPr lang="en-US" sz="2000">
                <a:solidFill>
                  <a:schemeClr val="dk1"/>
                </a:solidFill>
                <a:latin typeface="Consolas"/>
                <a:ea typeface="Consolas"/>
                <a:cs typeface="Consolas"/>
                <a:sym typeface="Consolas"/>
              </a:rPr>
              <a:t>rank </a:t>
            </a:r>
            <a:r>
              <a:rPr lang="en-US" sz="2000">
                <a:solidFill>
                  <a:schemeClr val="dk1"/>
                </a:solidFill>
              </a:rPr>
              <a:t>field?</a:t>
            </a:r>
            <a:endParaRPr sz="2000">
              <a:solidFill>
                <a:schemeClr val="dk1"/>
              </a:solidFill>
            </a:endParaRPr>
          </a:p>
          <a:p>
            <a:pPr indent="0" lvl="0" marL="457200" marR="0" rtl="0" algn="l">
              <a:lnSpc>
                <a:spcPct val="115000"/>
              </a:lnSpc>
              <a:spcBef>
                <a:spcPts val="750"/>
              </a:spcBef>
              <a:spcAft>
                <a:spcPts val="0"/>
              </a:spcAft>
              <a:buNone/>
            </a:pPr>
            <a:r>
              <a:t/>
            </a:r>
            <a:endParaRPr sz="2000">
              <a:solidFill>
                <a:schemeClr val="dk1"/>
              </a:solidFill>
            </a:endParaRPr>
          </a:p>
        </p:txBody>
      </p:sp>
      <p:sp>
        <p:nvSpPr>
          <p:cNvPr id="501" name="Google Shape;501;p63"/>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64"/>
          <p:cNvSpPr/>
          <p:nvPr/>
        </p:nvSpPr>
        <p:spPr>
          <a:xfrm>
            <a:off x="6489929" y="0"/>
            <a:ext cx="26541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507" name="Google Shape;507;p64"/>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508" name="Google Shape;508;p64"/>
          <p:cNvSpPr txBox="1"/>
          <p:nvPr/>
        </p:nvSpPr>
        <p:spPr>
          <a:xfrm>
            <a:off x="458606" y="-166973"/>
            <a:ext cx="3319500" cy="11523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n-US" sz="4000">
                <a:solidFill>
                  <a:schemeClr val="dk1"/>
                </a:solidFill>
              </a:rPr>
              <a:t>Drills</a:t>
            </a:r>
            <a:endParaRPr/>
          </a:p>
        </p:txBody>
      </p:sp>
      <p:sp>
        <p:nvSpPr>
          <p:cNvPr id="509" name="Google Shape;509;p64"/>
          <p:cNvSpPr txBox="1"/>
          <p:nvPr/>
        </p:nvSpPr>
        <p:spPr>
          <a:xfrm>
            <a:off x="458596" y="662600"/>
            <a:ext cx="5325000" cy="1453500"/>
          </a:xfrm>
          <a:prstGeom prst="rect">
            <a:avLst/>
          </a:prstGeom>
          <a:noFill/>
          <a:ln>
            <a:noFill/>
          </a:ln>
        </p:spPr>
        <p:txBody>
          <a:bodyPr anchorCtr="0" anchor="t" bIns="45700" lIns="91425" spcFirstLastPara="1" rIns="91425" wrap="square" tIns="137150">
            <a:noAutofit/>
          </a:bodyPr>
          <a:lstStyle/>
          <a:p>
            <a:pPr indent="0" lvl="0" marL="0" rtl="0" algn="l">
              <a:lnSpc>
                <a:spcPct val="115000"/>
              </a:lnSpc>
              <a:spcBef>
                <a:spcPts val="750"/>
              </a:spcBef>
              <a:spcAft>
                <a:spcPts val="0"/>
              </a:spcAft>
              <a:buNone/>
            </a:pPr>
            <a:r>
              <a:rPr lang="en-US" sz="1900">
                <a:solidFill>
                  <a:schemeClr val="dk1"/>
                </a:solidFill>
              </a:rPr>
              <a:t>Using the </a:t>
            </a:r>
            <a:r>
              <a:rPr lang="en-US" sz="1900">
                <a:solidFill>
                  <a:schemeClr val="dk1"/>
                </a:solidFill>
                <a:latin typeface="Consolas"/>
                <a:ea typeface="Consolas"/>
                <a:cs typeface="Consolas"/>
                <a:sym typeface="Consolas"/>
              </a:rPr>
              <a:t>Managers </a:t>
            </a:r>
            <a:r>
              <a:rPr lang="en-US" sz="1900">
                <a:solidFill>
                  <a:schemeClr val="dk1"/>
                </a:solidFill>
              </a:rPr>
              <a:t>table:</a:t>
            </a:r>
            <a:endParaRPr sz="1900">
              <a:solidFill>
                <a:schemeClr val="dk1"/>
              </a:solidFill>
            </a:endParaRPr>
          </a:p>
          <a:p>
            <a:pPr indent="-349250" lvl="0" marL="457200" rtl="0" algn="l">
              <a:lnSpc>
                <a:spcPct val="115000"/>
              </a:lnSpc>
              <a:spcBef>
                <a:spcPts val="750"/>
              </a:spcBef>
              <a:spcAft>
                <a:spcPts val="0"/>
              </a:spcAft>
              <a:buClr>
                <a:schemeClr val="dk1"/>
              </a:buClr>
              <a:buSzPts val="1900"/>
              <a:buAutoNum type="arabicPeriod"/>
            </a:pPr>
            <a:r>
              <a:rPr lang="en-US" sz="1900">
                <a:solidFill>
                  <a:schemeClr val="dk1"/>
                </a:solidFill>
              </a:rPr>
              <a:t>Select all records, sorted newest to oldest, then by playerID alphabetically.</a:t>
            </a:r>
            <a:endParaRPr sz="1900">
              <a:solidFill>
                <a:schemeClr val="dk1"/>
              </a:solidFill>
            </a:endParaRPr>
          </a:p>
          <a:p>
            <a:pPr indent="-349250" lvl="0" marL="457200" rtl="0" algn="l">
              <a:lnSpc>
                <a:spcPct val="115000"/>
              </a:lnSpc>
              <a:spcBef>
                <a:spcPts val="0"/>
              </a:spcBef>
              <a:spcAft>
                <a:spcPts val="0"/>
              </a:spcAft>
              <a:buClr>
                <a:schemeClr val="dk1"/>
              </a:buClr>
              <a:buSzPts val="1900"/>
              <a:buAutoNum type="arabicPeriod"/>
            </a:pPr>
            <a:r>
              <a:rPr lang="en-US" sz="1900">
                <a:solidFill>
                  <a:schemeClr val="dk1"/>
                </a:solidFill>
              </a:rPr>
              <a:t>Select all records between the 1991 and 2000 seasons, sorted high to low by number of games, </a:t>
            </a:r>
            <a:r>
              <a:rPr lang="en-US" sz="1900">
                <a:solidFill>
                  <a:schemeClr val="dk1"/>
                </a:solidFill>
                <a:latin typeface="Consolas"/>
                <a:ea typeface="Consolas"/>
                <a:cs typeface="Consolas"/>
                <a:sym typeface="Consolas"/>
              </a:rPr>
              <a:t>G</a:t>
            </a:r>
            <a:r>
              <a:rPr lang="en-US" sz="1900">
                <a:solidFill>
                  <a:schemeClr val="dk1"/>
                </a:solidFill>
              </a:rPr>
              <a:t>.</a:t>
            </a:r>
            <a:endParaRPr sz="1900">
              <a:solidFill>
                <a:schemeClr val="dk1"/>
              </a:solidFill>
            </a:endParaRPr>
          </a:p>
          <a:p>
            <a:pPr indent="-349250" lvl="0" marL="457200" rtl="0" algn="l">
              <a:lnSpc>
                <a:spcPct val="115000"/>
              </a:lnSpc>
              <a:spcBef>
                <a:spcPts val="0"/>
              </a:spcBef>
              <a:spcAft>
                <a:spcPts val="0"/>
              </a:spcAft>
              <a:buClr>
                <a:schemeClr val="dk1"/>
              </a:buClr>
              <a:buSzPts val="1900"/>
              <a:buAutoNum type="arabicPeriod"/>
            </a:pPr>
            <a:r>
              <a:rPr lang="en-US" sz="1900">
                <a:solidFill>
                  <a:schemeClr val="dk1"/>
                </a:solidFill>
              </a:rPr>
              <a:t>Create a field, win_diff, calculated as W - L. Return the records with the 25 highest values of win_diff.</a:t>
            </a:r>
            <a:endParaRPr sz="1900">
              <a:solidFill>
                <a:schemeClr val="dk1"/>
              </a:solidFill>
            </a:endParaRPr>
          </a:p>
          <a:p>
            <a:pPr indent="-349250" lvl="0" marL="457200" rtl="0" algn="l">
              <a:lnSpc>
                <a:spcPct val="115000"/>
              </a:lnSpc>
              <a:spcBef>
                <a:spcPts val="0"/>
              </a:spcBef>
              <a:spcAft>
                <a:spcPts val="0"/>
              </a:spcAft>
              <a:buClr>
                <a:schemeClr val="dk1"/>
              </a:buClr>
              <a:buSzPts val="1900"/>
              <a:buAutoNum type="arabicPeriod"/>
            </a:pPr>
            <a:r>
              <a:rPr lang="en-US" sz="1900">
                <a:solidFill>
                  <a:schemeClr val="dk1"/>
                </a:solidFill>
              </a:rPr>
              <a:t>How many missing values are in the </a:t>
            </a:r>
            <a:r>
              <a:rPr lang="en-US" sz="1900">
                <a:solidFill>
                  <a:schemeClr val="dk1"/>
                </a:solidFill>
                <a:latin typeface="Consolas"/>
                <a:ea typeface="Consolas"/>
                <a:cs typeface="Consolas"/>
                <a:sym typeface="Consolas"/>
              </a:rPr>
              <a:t>rank </a:t>
            </a:r>
            <a:r>
              <a:rPr lang="en-US" sz="1900">
                <a:solidFill>
                  <a:schemeClr val="dk1"/>
                </a:solidFill>
              </a:rPr>
              <a:t>field?</a:t>
            </a:r>
            <a:endParaRPr sz="1900">
              <a:solidFill>
                <a:schemeClr val="dk1"/>
              </a:solidFill>
            </a:endParaRPr>
          </a:p>
          <a:p>
            <a:pPr indent="0" lvl="0" marL="0" rtl="0" algn="l">
              <a:lnSpc>
                <a:spcPct val="115000"/>
              </a:lnSpc>
              <a:spcBef>
                <a:spcPts val="750"/>
              </a:spcBef>
              <a:spcAft>
                <a:spcPts val="0"/>
              </a:spcAft>
              <a:buNone/>
            </a:pPr>
            <a:r>
              <a:rPr lang="en-US" sz="1900">
                <a:solidFill>
                  <a:schemeClr val="dk1"/>
                </a:solidFill>
              </a:rPr>
              <a:t>Solutions: </a:t>
            </a:r>
            <a:r>
              <a:rPr lang="en-US" sz="1900">
                <a:solidFill>
                  <a:schemeClr val="dk1"/>
                </a:solidFill>
                <a:latin typeface="Consolas"/>
                <a:ea typeface="Consolas"/>
                <a:cs typeface="Consolas"/>
                <a:sym typeface="Consolas"/>
              </a:rPr>
              <a:t>sql-filter-drills.sql</a:t>
            </a:r>
            <a:endParaRPr sz="1900">
              <a:solidFill>
                <a:schemeClr val="dk1"/>
              </a:solidFill>
              <a:latin typeface="Consolas"/>
              <a:ea typeface="Consolas"/>
              <a:cs typeface="Consolas"/>
              <a:sym typeface="Consolas"/>
            </a:endParaRPr>
          </a:p>
          <a:p>
            <a:pPr indent="0" lvl="0" marL="457200" marR="0" rtl="0" algn="l">
              <a:lnSpc>
                <a:spcPct val="115000"/>
              </a:lnSpc>
              <a:spcBef>
                <a:spcPts val="750"/>
              </a:spcBef>
              <a:spcAft>
                <a:spcPts val="0"/>
              </a:spcAft>
              <a:buNone/>
            </a:pPr>
            <a:r>
              <a:t/>
            </a:r>
            <a:endParaRPr sz="1900">
              <a:solidFill>
                <a:schemeClr val="dk1"/>
              </a:solidFill>
            </a:endParaRPr>
          </a:p>
        </p:txBody>
      </p:sp>
      <p:sp>
        <p:nvSpPr>
          <p:cNvPr id="510" name="Google Shape;510;p64"/>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65"/>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6" name="Google Shape;516;p65"/>
          <p:cNvPicPr preferRelativeResize="0"/>
          <p:nvPr/>
        </p:nvPicPr>
        <p:blipFill rotWithShape="1">
          <a:blip r:embed="rId3">
            <a:alphaModFix/>
          </a:blip>
          <a:srcRect b="0" l="0" r="0" t="0"/>
          <a:stretch/>
        </p:blipFill>
        <p:spPr>
          <a:xfrm>
            <a:off x="530225" y="517524"/>
            <a:ext cx="3023005" cy="568325"/>
          </a:xfrm>
          <a:prstGeom prst="rect">
            <a:avLst/>
          </a:prstGeom>
          <a:noFill/>
          <a:ln>
            <a:noFill/>
          </a:ln>
        </p:spPr>
      </p:pic>
      <p:pic>
        <p:nvPicPr>
          <p:cNvPr id="517" name="Google Shape;517;p65"/>
          <p:cNvPicPr preferRelativeResize="0"/>
          <p:nvPr/>
        </p:nvPicPr>
        <p:blipFill rotWithShape="1">
          <a:blip r:embed="rId4">
            <a:alphaModFix/>
          </a:blip>
          <a:srcRect b="19061" l="0" r="8742" t="0"/>
          <a:stretch/>
        </p:blipFill>
        <p:spPr>
          <a:xfrm>
            <a:off x="3893169" y="1324620"/>
            <a:ext cx="5250830" cy="3818879"/>
          </a:xfrm>
          <a:prstGeom prst="rect">
            <a:avLst/>
          </a:prstGeom>
          <a:noFill/>
          <a:ln>
            <a:noFill/>
          </a:ln>
        </p:spPr>
      </p:pic>
      <p:sp>
        <p:nvSpPr>
          <p:cNvPr id="518" name="Google Shape;518;p65"/>
          <p:cNvSpPr txBox="1"/>
          <p:nvPr/>
        </p:nvSpPr>
        <p:spPr>
          <a:xfrm>
            <a:off x="587273" y="1227288"/>
            <a:ext cx="4540800" cy="4986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3F3F3F"/>
              </a:buClr>
              <a:buSzPts val="1800"/>
              <a:buFont typeface="Arial"/>
              <a:buNone/>
            </a:pPr>
            <a:r>
              <a:rPr lang="en-US" sz="3600">
                <a:solidFill>
                  <a:srgbClr val="3F3F3F"/>
                </a:solidFill>
              </a:rPr>
              <a:t>Questions?</a:t>
            </a:r>
            <a:endParaRPr sz="3600"/>
          </a:p>
        </p:txBody>
      </p:sp>
      <p:sp>
        <p:nvSpPr>
          <p:cNvPr id="519" name="Google Shape;519;p65"/>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66"/>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5" name="Google Shape;525;p66"/>
          <p:cNvPicPr preferRelativeResize="0"/>
          <p:nvPr/>
        </p:nvPicPr>
        <p:blipFill rotWithShape="1">
          <a:blip r:embed="rId3">
            <a:alphaModFix/>
          </a:blip>
          <a:srcRect b="0" l="0" r="0" t="0"/>
          <a:stretch/>
        </p:blipFill>
        <p:spPr>
          <a:xfrm>
            <a:off x="530225" y="517524"/>
            <a:ext cx="3023005" cy="568325"/>
          </a:xfrm>
          <a:prstGeom prst="rect">
            <a:avLst/>
          </a:prstGeom>
          <a:noFill/>
          <a:ln>
            <a:noFill/>
          </a:ln>
        </p:spPr>
      </p:pic>
      <p:pic>
        <p:nvPicPr>
          <p:cNvPr id="526" name="Google Shape;526;p66"/>
          <p:cNvPicPr preferRelativeResize="0"/>
          <p:nvPr/>
        </p:nvPicPr>
        <p:blipFill rotWithShape="1">
          <a:blip r:embed="rId4">
            <a:alphaModFix/>
          </a:blip>
          <a:srcRect b="19061" l="0" r="8742" t="0"/>
          <a:stretch/>
        </p:blipFill>
        <p:spPr>
          <a:xfrm>
            <a:off x="3893169" y="1324620"/>
            <a:ext cx="5250830" cy="3818879"/>
          </a:xfrm>
          <a:prstGeom prst="rect">
            <a:avLst/>
          </a:prstGeom>
          <a:noFill/>
          <a:ln>
            <a:noFill/>
          </a:ln>
        </p:spPr>
      </p:pic>
      <p:sp>
        <p:nvSpPr>
          <p:cNvPr id="527" name="Google Shape;527;p66"/>
          <p:cNvSpPr txBox="1"/>
          <p:nvPr/>
        </p:nvSpPr>
        <p:spPr>
          <a:xfrm>
            <a:off x="514703" y="1183746"/>
            <a:ext cx="4540800" cy="900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800"/>
              <a:buFont typeface="Arial"/>
              <a:buNone/>
            </a:pPr>
            <a:r>
              <a:rPr lang="en-US" sz="1800">
                <a:solidFill>
                  <a:srgbClr val="6C6C6C"/>
                </a:solidFill>
              </a:rPr>
              <a:t>SQL-Powered Excel</a:t>
            </a:r>
            <a:endParaRPr/>
          </a:p>
        </p:txBody>
      </p:sp>
      <p:sp>
        <p:nvSpPr>
          <p:cNvPr id="528" name="Google Shape;528;p66"/>
          <p:cNvSpPr txBox="1"/>
          <p:nvPr/>
        </p:nvSpPr>
        <p:spPr>
          <a:xfrm>
            <a:off x="514703" y="4512235"/>
            <a:ext cx="3264000" cy="2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200"/>
              <a:buFont typeface="Arial"/>
              <a:buNone/>
            </a:pPr>
            <a:r>
              <a:rPr b="0" i="0" lang="en-US" sz="1200" u="none" cap="none" strike="noStrike">
                <a:solidFill>
                  <a:srgbClr val="6C6C6C"/>
                </a:solidFill>
                <a:latin typeface="Arial"/>
                <a:ea typeface="Arial"/>
                <a:cs typeface="Arial"/>
                <a:sym typeface="Arial"/>
              </a:rPr>
              <a:t>Month/Year</a:t>
            </a:r>
            <a:endParaRPr/>
          </a:p>
        </p:txBody>
      </p:sp>
      <p:sp>
        <p:nvSpPr>
          <p:cNvPr id="529" name="Google Shape;529;p66"/>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67"/>
          <p:cNvSpPr/>
          <p:nvPr/>
        </p:nvSpPr>
        <p:spPr>
          <a:xfrm>
            <a:off x="0" y="-8900"/>
            <a:ext cx="9144000" cy="5143500"/>
          </a:xfrm>
          <a:prstGeom prst="rect">
            <a:avLst/>
          </a:prstGeom>
          <a:solidFill>
            <a:srgbClr val="D3002D"/>
          </a:solidFill>
          <a:ln cap="flat" cmpd="sng" w="9525">
            <a:solidFill>
              <a:srgbClr val="D300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7"/>
          <p:cNvSpPr txBox="1"/>
          <p:nvPr/>
        </p:nvSpPr>
        <p:spPr>
          <a:xfrm>
            <a:off x="557756" y="1149437"/>
            <a:ext cx="7145100" cy="11523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None/>
            </a:pPr>
            <a:r>
              <a:rPr b="1" lang="en-US" sz="4000">
                <a:solidFill>
                  <a:srgbClr val="FFFFFF"/>
                </a:solidFill>
              </a:rPr>
              <a:t>From </a:t>
            </a:r>
            <a:r>
              <a:rPr b="1" lang="en-US" sz="4000">
                <a:solidFill>
                  <a:srgbClr val="FFFFFF"/>
                </a:solidFill>
                <a:latin typeface="Consolas"/>
                <a:ea typeface="Consolas"/>
                <a:cs typeface="Consolas"/>
                <a:sym typeface="Consolas"/>
              </a:rPr>
              <a:t>SUM()</a:t>
            </a:r>
            <a:r>
              <a:rPr b="1" lang="en-US" sz="4000">
                <a:solidFill>
                  <a:srgbClr val="FFFFFF"/>
                </a:solidFill>
              </a:rPr>
              <a:t> and </a:t>
            </a:r>
            <a:r>
              <a:rPr b="1" lang="en-US" sz="4000">
                <a:solidFill>
                  <a:srgbClr val="FFFFFF"/>
                </a:solidFill>
                <a:latin typeface="Consolas"/>
                <a:ea typeface="Consolas"/>
                <a:cs typeface="Consolas"/>
                <a:sym typeface="Consolas"/>
              </a:rPr>
              <a:t>SUMIF()</a:t>
            </a:r>
            <a:r>
              <a:rPr b="1" lang="en-US" sz="4000">
                <a:solidFill>
                  <a:srgbClr val="FFFFFF"/>
                </a:solidFill>
              </a:rPr>
              <a:t> to Aggregation</a:t>
            </a:r>
            <a:endParaRPr b="1" sz="4000">
              <a:solidFill>
                <a:srgbClr val="FFFFFF"/>
              </a:solidFill>
            </a:endParaRPr>
          </a:p>
        </p:txBody>
      </p:sp>
      <p:sp>
        <p:nvSpPr>
          <p:cNvPr id="536" name="Google Shape;536;p67"/>
          <p:cNvSpPr txBox="1"/>
          <p:nvPr/>
        </p:nvSpPr>
        <p:spPr>
          <a:xfrm>
            <a:off x="557756" y="2301589"/>
            <a:ext cx="7145100" cy="1453500"/>
          </a:xfrm>
          <a:prstGeom prst="rect">
            <a:avLst/>
          </a:prstGeom>
          <a:noFill/>
          <a:ln>
            <a:noFill/>
          </a:ln>
        </p:spPr>
        <p:txBody>
          <a:bodyPr anchorCtr="0" anchor="t" bIns="45700" lIns="0" spcFirstLastPara="1" rIns="91425" wrap="square" tIns="45700">
            <a:noAutofit/>
          </a:bodyPr>
          <a:lstStyle/>
          <a:p>
            <a:pPr indent="0" lvl="0" marL="0" rtl="0" algn="l">
              <a:spcBef>
                <a:spcPts val="480"/>
              </a:spcBef>
              <a:spcAft>
                <a:spcPts val="0"/>
              </a:spcAft>
              <a:buNone/>
            </a:pPr>
            <a:r>
              <a:t/>
            </a: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40" name="Shape 540"/>
        <p:cNvGrpSpPr/>
        <p:nvPr/>
      </p:nvGrpSpPr>
      <p:grpSpPr>
        <a:xfrm>
          <a:off x="0" y="0"/>
          <a:ext cx="0" cy="0"/>
          <a:chOff x="0" y="0"/>
          <a:chExt cx="0" cy="0"/>
        </a:xfrm>
      </p:grpSpPr>
      <p:sp>
        <p:nvSpPr>
          <p:cNvPr id="541" name="Google Shape;541;p68"/>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Basic arithmetic functions in SQL</a:t>
            </a:r>
            <a:endParaRPr/>
          </a:p>
        </p:txBody>
      </p:sp>
      <p:sp>
        <p:nvSpPr>
          <p:cNvPr id="542" name="Google Shape;542;p68"/>
          <p:cNvSpPr txBox="1"/>
          <p:nvPr/>
        </p:nvSpPr>
        <p:spPr>
          <a:xfrm>
            <a:off x="5451231" y="1273126"/>
            <a:ext cx="3138000" cy="3078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graphicFrame>
        <p:nvGraphicFramePr>
          <p:cNvPr id="543" name="Google Shape;543;p68"/>
          <p:cNvGraphicFramePr/>
          <p:nvPr/>
        </p:nvGraphicFramePr>
        <p:xfrm>
          <a:off x="668025" y="1355775"/>
          <a:ext cx="3000000" cy="3000000"/>
        </p:xfrm>
        <a:graphic>
          <a:graphicData uri="http://schemas.openxmlformats.org/drawingml/2006/table">
            <a:tbl>
              <a:tblPr bandRow="1" firstRow="1">
                <a:noFill/>
                <a:tableStyleId>{1E0709F7-C4A5-4DAA-9ECC-88EBCA296C3A}</a:tableStyleId>
              </a:tblPr>
              <a:tblGrid>
                <a:gridCol w="2287200"/>
                <a:gridCol w="5823000"/>
              </a:tblGrid>
              <a:tr h="370850">
                <a:tc gridSpan="2">
                  <a:txBody>
                    <a:bodyPr/>
                    <a:lstStyle/>
                    <a:p>
                      <a:pPr indent="0" lvl="0" marL="0" marR="0" rtl="0" algn="l">
                        <a:spcBef>
                          <a:spcPts val="0"/>
                        </a:spcBef>
                        <a:spcAft>
                          <a:spcPts val="0"/>
                        </a:spcAft>
                        <a:buNone/>
                      </a:pPr>
                      <a:r>
                        <a:rPr b="1" lang="en-US" sz="1800">
                          <a:solidFill>
                            <a:schemeClr val="lt1"/>
                          </a:solidFill>
                        </a:rPr>
                        <a:t>Function</a:t>
                      </a:r>
                      <a:r>
                        <a:rPr b="1" lang="en-US" sz="1800">
                          <a:solidFill>
                            <a:schemeClr val="lt1"/>
                          </a:solidFill>
                        </a:rPr>
                        <a:t>                     What it does</a:t>
                      </a:r>
                      <a:endParaRPr b="1" sz="1800">
                        <a:solidFill>
                          <a:schemeClr val="lt1"/>
                        </a:solidFill>
                      </a:endParaRPr>
                    </a:p>
                  </a:txBody>
                  <a:tcPr marT="45725" marB="45725" marR="91450" marL="91450" anchor="ctr">
                    <a:solidFill>
                      <a:srgbClr val="D3002D"/>
                    </a:solidFill>
                  </a:tcPr>
                </a:tc>
                <a:tc hMerge="1"/>
              </a:tr>
              <a:tr h="370850">
                <a:tc>
                  <a:txBody>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SUM()</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US" sz="1800">
                          <a:solidFill>
                            <a:schemeClr val="dk1"/>
                          </a:solidFill>
                        </a:rPr>
                        <a:t>Which fields to look for</a:t>
                      </a:r>
                      <a:endParaRPr sz="1800">
                        <a:solidFill>
                          <a:schemeClr val="dk1"/>
                        </a:solidFill>
                      </a:endParaRPr>
                    </a:p>
                  </a:txBody>
                  <a:tcPr marT="45725" marB="45725" marR="91450" marL="91450" anchor="ctr">
                    <a:solidFill>
                      <a:srgbClr val="D8D8D8"/>
                    </a:solidFill>
                  </a:tcPr>
                </a:tc>
              </a:tr>
              <a:tr h="370850">
                <a:tc>
                  <a:txBody>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AVG()</a:t>
                      </a:r>
                      <a:endParaRPr sz="18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marR="0" rtl="0" algn="l">
                        <a:spcBef>
                          <a:spcPts val="0"/>
                        </a:spcBef>
                        <a:spcAft>
                          <a:spcPts val="0"/>
                        </a:spcAft>
                        <a:buNone/>
                      </a:pPr>
                      <a:r>
                        <a:rPr lang="en-US" sz="1800">
                          <a:solidFill>
                            <a:schemeClr val="dk1"/>
                          </a:solidFill>
                        </a:rPr>
                        <a:t>Where to look for those fields</a:t>
                      </a:r>
                      <a:endParaRPr sz="1800">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MIN()</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US" sz="1800">
                          <a:solidFill>
                            <a:schemeClr val="dk1"/>
                          </a:solidFill>
                        </a:rPr>
                        <a:t>What criteria records should meet</a:t>
                      </a:r>
                      <a:endParaRPr sz="1800">
                        <a:solidFill>
                          <a:schemeClr val="dk1"/>
                        </a:solidFill>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MAX()</a:t>
                      </a:r>
                      <a:endParaRPr sz="11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rPr>
                        <a:t>How to sort results</a:t>
                      </a:r>
                      <a:endParaRPr sz="1100">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COUNT()</a:t>
                      </a:r>
                      <a:endParaRPr sz="11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rPr>
                        <a:t>How to aggregate the results</a:t>
                      </a:r>
                      <a:endParaRPr sz="1100">
                        <a:solidFill>
                          <a:schemeClr val="dk1"/>
                        </a:solidFill>
                      </a:endParaRPr>
                    </a:p>
                  </a:txBody>
                  <a:tcPr marT="45725" marB="45725" marR="91450" marL="91450" anchor="ctr">
                    <a:solidFill>
                      <a:srgbClr val="D8D8D8"/>
                    </a:solidFill>
                  </a:tcP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47" name="Shape 547"/>
        <p:cNvGrpSpPr/>
        <p:nvPr/>
      </p:nvGrpSpPr>
      <p:grpSpPr>
        <a:xfrm>
          <a:off x="0" y="0"/>
          <a:ext cx="0" cy="0"/>
          <a:chOff x="0" y="0"/>
          <a:chExt cx="0" cy="0"/>
        </a:xfrm>
      </p:grpSpPr>
      <p:graphicFrame>
        <p:nvGraphicFramePr>
          <p:cNvPr id="548" name="Google Shape;548;p69"/>
          <p:cNvGraphicFramePr/>
          <p:nvPr/>
        </p:nvGraphicFramePr>
        <p:xfrm>
          <a:off x="668025" y="1355775"/>
          <a:ext cx="3000000" cy="3000000"/>
        </p:xfrm>
        <a:graphic>
          <a:graphicData uri="http://schemas.openxmlformats.org/drawingml/2006/table">
            <a:tbl>
              <a:tblPr bandRow="1" firstRow="1">
                <a:noFill/>
                <a:tableStyleId>{1E0709F7-C4A5-4DAA-9ECC-88EBCA296C3A}</a:tableStyleId>
              </a:tblPr>
              <a:tblGrid>
                <a:gridCol w="2287200"/>
                <a:gridCol w="5823000"/>
              </a:tblGrid>
              <a:tr h="370850">
                <a:tc gridSpan="2">
                  <a:txBody>
                    <a:bodyPr/>
                    <a:lstStyle/>
                    <a:p>
                      <a:pPr indent="0" lvl="0" marL="0" marR="0" rtl="0" algn="l">
                        <a:spcBef>
                          <a:spcPts val="0"/>
                        </a:spcBef>
                        <a:spcAft>
                          <a:spcPts val="0"/>
                        </a:spcAft>
                        <a:buNone/>
                      </a:pPr>
                      <a:r>
                        <a:rPr b="1" lang="en-US" sz="1800">
                          <a:solidFill>
                            <a:schemeClr val="lt1"/>
                          </a:solidFill>
                        </a:rPr>
                        <a:t>Function                     What it does</a:t>
                      </a:r>
                      <a:endParaRPr b="1" sz="1800">
                        <a:solidFill>
                          <a:schemeClr val="lt1"/>
                        </a:solidFill>
                      </a:endParaRPr>
                    </a:p>
                  </a:txBody>
                  <a:tcPr marT="45725" marB="45725" marR="91450" marL="91450" anchor="ctr">
                    <a:solidFill>
                      <a:srgbClr val="D3002D"/>
                    </a:solidFill>
                  </a:tcPr>
                </a:tc>
                <a:tc hMerge="1"/>
              </a:tr>
              <a:tr h="370850">
                <a:tc>
                  <a:txBody>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CONCAT</a:t>
                      </a:r>
                      <a:r>
                        <a:rPr lang="en-US"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US" sz="1800">
                          <a:solidFill>
                            <a:schemeClr val="dk1"/>
                          </a:solidFill>
                        </a:rPr>
                        <a:t>Concatenate fields together</a:t>
                      </a:r>
                      <a:endParaRPr sz="1800">
                        <a:solidFill>
                          <a:schemeClr val="dk1"/>
                        </a:solidFill>
                      </a:endParaRPr>
                    </a:p>
                  </a:txBody>
                  <a:tcPr marT="45725" marB="45725" marR="91450" marL="91450" anchor="ctr">
                    <a:solidFill>
                      <a:srgbClr val="D8D8D8"/>
                    </a:solidFill>
                  </a:tcPr>
                </a:tc>
              </a:tr>
              <a:tr h="370850">
                <a:tc>
                  <a:txBody>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LEFT</a:t>
                      </a:r>
                      <a:r>
                        <a:rPr lang="en-US"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marR="0" rtl="0" algn="l">
                        <a:spcBef>
                          <a:spcPts val="0"/>
                        </a:spcBef>
                        <a:spcAft>
                          <a:spcPts val="0"/>
                        </a:spcAft>
                        <a:buNone/>
                      </a:pPr>
                      <a:r>
                        <a:rPr lang="en-US" sz="1800">
                          <a:solidFill>
                            <a:schemeClr val="dk1"/>
                          </a:solidFill>
                        </a:rPr>
                        <a:t>Return left X values from a string</a:t>
                      </a:r>
                      <a:endParaRPr sz="1800">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RIGHT</a:t>
                      </a:r>
                      <a:r>
                        <a:rPr lang="en-US"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US" sz="1800">
                          <a:solidFill>
                            <a:schemeClr val="dk1"/>
                          </a:solidFill>
                        </a:rPr>
                        <a:t>Returns right X values from a string</a:t>
                      </a:r>
                      <a:endParaRPr sz="1800">
                        <a:solidFill>
                          <a:schemeClr val="dk1"/>
                        </a:solidFill>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UPPER</a:t>
                      </a:r>
                      <a:r>
                        <a:rPr lang="en-US" sz="18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rPr>
                        <a:t>Returns string capitalized</a:t>
                      </a:r>
                      <a:endParaRPr sz="1100">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LOWER</a:t>
                      </a:r>
                      <a:r>
                        <a:rPr lang="en-US" sz="18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rPr>
                        <a:t>Return lowercase string</a:t>
                      </a:r>
                      <a:endParaRPr sz="1100">
                        <a:solidFill>
                          <a:schemeClr val="dk1"/>
                        </a:solidFill>
                      </a:endParaRPr>
                    </a:p>
                  </a:txBody>
                  <a:tcPr marT="45725" marB="45725" marR="91450" marL="91450" anchor="ctr">
                    <a:solidFill>
                      <a:srgbClr val="D8D8D8"/>
                    </a:solidFill>
                  </a:tcPr>
                </a:tc>
              </a:tr>
            </a:tbl>
          </a:graphicData>
        </a:graphic>
      </p:graphicFrame>
      <p:sp>
        <p:nvSpPr>
          <p:cNvPr id="549" name="Google Shape;549;p69"/>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Basic string functions in SQL</a:t>
            </a:r>
            <a:endParaRPr/>
          </a:p>
        </p:txBody>
      </p:sp>
      <p:sp>
        <p:nvSpPr>
          <p:cNvPr id="550" name="Google Shape;550;p69"/>
          <p:cNvSpPr txBox="1"/>
          <p:nvPr/>
        </p:nvSpPr>
        <p:spPr>
          <a:xfrm>
            <a:off x="5451231" y="1273126"/>
            <a:ext cx="3138000" cy="3078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54" name="Shape 554"/>
        <p:cNvGrpSpPr/>
        <p:nvPr/>
      </p:nvGrpSpPr>
      <p:grpSpPr>
        <a:xfrm>
          <a:off x="0" y="0"/>
          <a:ext cx="0" cy="0"/>
          <a:chOff x="0" y="0"/>
          <a:chExt cx="0" cy="0"/>
        </a:xfrm>
      </p:grpSpPr>
      <p:graphicFrame>
        <p:nvGraphicFramePr>
          <p:cNvPr id="555" name="Google Shape;555;p70"/>
          <p:cNvGraphicFramePr/>
          <p:nvPr/>
        </p:nvGraphicFramePr>
        <p:xfrm>
          <a:off x="405250" y="1783225"/>
          <a:ext cx="3000000" cy="3000000"/>
        </p:xfrm>
        <a:graphic>
          <a:graphicData uri="http://schemas.openxmlformats.org/drawingml/2006/table">
            <a:tbl>
              <a:tblPr bandRow="1" firstRow="1">
                <a:noFill/>
                <a:tableStyleId>{1E0709F7-C4A5-4DAA-9ECC-88EBCA296C3A}</a:tableStyleId>
              </a:tblPr>
              <a:tblGrid>
                <a:gridCol w="2363300"/>
                <a:gridCol w="6016700"/>
              </a:tblGrid>
              <a:tr h="370850">
                <a:tc gridSpan="2">
                  <a:txBody>
                    <a:bodyPr/>
                    <a:lstStyle/>
                    <a:p>
                      <a:pPr indent="0" lvl="0" marL="0" marR="0" rtl="0" algn="l">
                        <a:spcBef>
                          <a:spcPts val="0"/>
                        </a:spcBef>
                        <a:spcAft>
                          <a:spcPts val="0"/>
                        </a:spcAft>
                        <a:buNone/>
                      </a:pPr>
                      <a:r>
                        <a:rPr b="1" lang="en-US" sz="1800">
                          <a:solidFill>
                            <a:schemeClr val="lt1"/>
                          </a:solidFill>
                        </a:rPr>
                        <a:t>Function/operator     What it does</a:t>
                      </a:r>
                      <a:endParaRPr b="1" sz="1800">
                        <a:solidFill>
                          <a:schemeClr val="lt1"/>
                        </a:solidFill>
                      </a:endParaRPr>
                    </a:p>
                  </a:txBody>
                  <a:tcPr marT="45725" marB="45725" marR="91450" marL="91450" anchor="ctr">
                    <a:solidFill>
                      <a:srgbClr val="D3002D"/>
                    </a:solidFill>
                  </a:tcPr>
                </a:tc>
                <a:tc hMerge="1"/>
              </a:tr>
              <a:tr h="370850">
                <a:tc>
                  <a:txBody>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COUNT</a:t>
                      </a:r>
                      <a:r>
                        <a:rPr lang="en-US" sz="1800">
                          <a:solidFill>
                            <a:schemeClr val="dk1"/>
                          </a:solidFill>
                          <a:latin typeface="Consolas"/>
                          <a:ea typeface="Consolas"/>
                          <a:cs typeface="Consolas"/>
                          <a:sym typeface="Consolas"/>
                        </a:rPr>
                        <a:t>(X)</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US" sz="1800">
                          <a:solidFill>
                            <a:schemeClr val="dk1"/>
                          </a:solidFill>
                        </a:rPr>
                        <a:t>Count all records of a field </a:t>
                      </a:r>
                      <a:r>
                        <a:rPr lang="en-US" sz="1800">
                          <a:solidFill>
                            <a:schemeClr val="dk1"/>
                          </a:solidFill>
                          <a:latin typeface="Consolas"/>
                          <a:ea typeface="Consolas"/>
                          <a:cs typeface="Consolas"/>
                          <a:sym typeface="Consolas"/>
                        </a:rPr>
                        <a:t>X</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r>
              <a:tr h="370850">
                <a:tc>
                  <a:txBody>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DISTINCT X</a:t>
                      </a:r>
                      <a:endParaRPr sz="18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marR="0" rtl="0" algn="l">
                        <a:spcBef>
                          <a:spcPts val="0"/>
                        </a:spcBef>
                        <a:spcAft>
                          <a:spcPts val="0"/>
                        </a:spcAft>
                        <a:buNone/>
                      </a:pPr>
                      <a:r>
                        <a:rPr lang="en-US" sz="1800">
                          <a:solidFill>
                            <a:schemeClr val="dk1"/>
                          </a:solidFill>
                        </a:rPr>
                        <a:t>List distinct values of a field </a:t>
                      </a:r>
                      <a:r>
                        <a:rPr lang="en-US" sz="1800">
                          <a:solidFill>
                            <a:schemeClr val="dk1"/>
                          </a:solidFill>
                          <a:latin typeface="Consolas"/>
                          <a:ea typeface="Consolas"/>
                          <a:cs typeface="Consolas"/>
                          <a:sym typeface="Consolas"/>
                        </a:rPr>
                        <a:t>X</a:t>
                      </a:r>
                      <a:endParaRPr sz="1800">
                        <a:solidFill>
                          <a:schemeClr val="dk1"/>
                        </a:solidFill>
                        <a:latin typeface="Consolas"/>
                        <a:ea typeface="Consolas"/>
                        <a:cs typeface="Consolas"/>
                        <a:sym typeface="Consolas"/>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COUNT(DISTINCT X)</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US" sz="1800">
                          <a:solidFill>
                            <a:schemeClr val="dk1"/>
                          </a:solidFill>
                        </a:rPr>
                        <a:t>Count distinct values of a field </a:t>
                      </a:r>
                      <a:r>
                        <a:rPr lang="en-US" sz="1800">
                          <a:solidFill>
                            <a:schemeClr val="dk1"/>
                          </a:solidFill>
                          <a:latin typeface="Consolas"/>
                          <a:ea typeface="Consolas"/>
                          <a:cs typeface="Consolas"/>
                          <a:sym typeface="Consolas"/>
                        </a:rPr>
                        <a:t>X</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r>
            </a:tbl>
          </a:graphicData>
        </a:graphic>
      </p:graphicFrame>
      <p:sp>
        <p:nvSpPr>
          <p:cNvPr id="556" name="Google Shape;556;p70"/>
          <p:cNvSpPr txBox="1"/>
          <p:nvPr/>
        </p:nvSpPr>
        <p:spPr>
          <a:xfrm>
            <a:off x="433648" y="744390"/>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Exploring fields and records in SQL</a:t>
            </a:r>
            <a:endParaRPr/>
          </a:p>
        </p:txBody>
      </p:sp>
      <p:sp>
        <p:nvSpPr>
          <p:cNvPr id="557" name="Google Shape;557;p70"/>
          <p:cNvSpPr txBox="1"/>
          <p:nvPr/>
        </p:nvSpPr>
        <p:spPr>
          <a:xfrm>
            <a:off x="5451231" y="1273126"/>
            <a:ext cx="3138000" cy="3078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71"/>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Demo: </a:t>
            </a:r>
            <a:r>
              <a:rPr b="1" lang="en-US" sz="2600">
                <a:latin typeface="Consolas"/>
                <a:ea typeface="Consolas"/>
                <a:cs typeface="Consolas"/>
                <a:sym typeface="Consolas"/>
              </a:rPr>
              <a:t>aggregation-demo</a:t>
            </a:r>
            <a:r>
              <a:rPr b="1" lang="en-US" sz="2600">
                <a:latin typeface="Consolas"/>
                <a:ea typeface="Consolas"/>
                <a:cs typeface="Consolas"/>
                <a:sym typeface="Consolas"/>
              </a:rPr>
              <a:t>.xlsx</a:t>
            </a:r>
            <a:endParaRPr b="1" i="0" sz="2600" u="none" cap="none" strike="noStrike">
              <a:solidFill>
                <a:srgbClr val="000000"/>
              </a:solidFill>
              <a:latin typeface="Consolas"/>
              <a:ea typeface="Consolas"/>
              <a:cs typeface="Consolas"/>
              <a:sym typeface="Consolas"/>
            </a:endParaRPr>
          </a:p>
        </p:txBody>
      </p:sp>
      <p:sp>
        <p:nvSpPr>
          <p:cNvPr id="563" name="Google Shape;563;p71"/>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9"/>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Augment your Excel skills</a:t>
            </a:r>
            <a:endParaRPr b="1" i="0" sz="2600" u="none" cap="none" strike="noStrike">
              <a:solidFill>
                <a:srgbClr val="000000"/>
              </a:solidFill>
              <a:latin typeface="Arial"/>
              <a:ea typeface="Arial"/>
              <a:cs typeface="Arial"/>
              <a:sym typeface="Arial"/>
            </a:endParaRPr>
          </a:p>
        </p:txBody>
      </p:sp>
      <p:sp>
        <p:nvSpPr>
          <p:cNvPr id="59" name="Google Shape;59;p9"/>
          <p:cNvSpPr txBox="1"/>
          <p:nvPr/>
        </p:nvSpPr>
        <p:spPr>
          <a:xfrm>
            <a:off x="398633" y="1310175"/>
            <a:ext cx="6479700" cy="2901900"/>
          </a:xfrm>
          <a:prstGeom prst="rect">
            <a:avLst/>
          </a:prstGeom>
          <a:noFill/>
          <a:ln>
            <a:noFill/>
          </a:ln>
        </p:spPr>
        <p:txBody>
          <a:bodyPr anchorCtr="0" anchor="t" bIns="0" lIns="0" spcFirstLastPara="1" rIns="0" wrap="square" tIns="0">
            <a:noAutofit/>
          </a:bodyPr>
          <a:lstStyle/>
          <a:p>
            <a:pPr indent="-381000" lvl="0" marL="457200" marR="190500" rtl="0" algn="l">
              <a:lnSpc>
                <a:spcPct val="115000"/>
              </a:lnSpc>
              <a:spcBef>
                <a:spcPts val="800"/>
              </a:spcBef>
              <a:spcAft>
                <a:spcPts val="0"/>
              </a:spcAft>
              <a:buClr>
                <a:srgbClr val="505050"/>
              </a:buClr>
              <a:buSzPts val="2400"/>
              <a:buChar char="•"/>
            </a:pPr>
            <a:r>
              <a:rPr lang="en-US" sz="2400">
                <a:solidFill>
                  <a:srgbClr val="505050"/>
                </a:solidFill>
              </a:rPr>
              <a:t>Use SQL to query a database to extract useful information</a:t>
            </a:r>
            <a:endParaRPr sz="2400">
              <a:solidFill>
                <a:srgbClr val="505050"/>
              </a:solidFill>
            </a:endParaRPr>
          </a:p>
          <a:p>
            <a:pPr indent="-381000" lvl="0" marL="457200" marR="190500" rtl="0" algn="l">
              <a:lnSpc>
                <a:spcPct val="115000"/>
              </a:lnSpc>
              <a:spcBef>
                <a:spcPts val="0"/>
              </a:spcBef>
              <a:spcAft>
                <a:spcPts val="0"/>
              </a:spcAft>
              <a:buClr>
                <a:srgbClr val="505050"/>
              </a:buClr>
              <a:buSzPts val="2400"/>
              <a:buChar char="•"/>
            </a:pPr>
            <a:r>
              <a:rPr lang="en-US" sz="2400">
                <a:solidFill>
                  <a:srgbClr val="505050"/>
                </a:solidFill>
              </a:rPr>
              <a:t>Explore basic commands and functions of SQL</a:t>
            </a:r>
            <a:endParaRPr sz="2400">
              <a:solidFill>
                <a:srgbClr val="505050"/>
              </a:solidFill>
            </a:endParaRPr>
          </a:p>
          <a:p>
            <a:pPr indent="0" lvl="0" marL="0" marR="0" rtl="0" algn="l">
              <a:lnSpc>
                <a:spcPct val="90000"/>
              </a:lnSpc>
              <a:spcBef>
                <a:spcPts val="800"/>
              </a:spcBef>
              <a:spcAft>
                <a:spcPts val="0"/>
              </a:spcAft>
              <a:buNone/>
            </a:pPr>
            <a:r>
              <a:t/>
            </a:r>
            <a:endParaRPr sz="2400">
              <a:solidFill>
                <a:srgbClr val="595959"/>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72"/>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Demo: </a:t>
            </a:r>
            <a:r>
              <a:rPr b="1" lang="en-US" sz="2600">
                <a:latin typeface="Consolas"/>
                <a:ea typeface="Consolas"/>
                <a:cs typeface="Consolas"/>
                <a:sym typeface="Consolas"/>
              </a:rPr>
              <a:t>aggregation-demo.sql</a:t>
            </a:r>
            <a:endParaRPr b="1" i="0" sz="2600" u="none" cap="none" strike="noStrike">
              <a:solidFill>
                <a:srgbClr val="000000"/>
              </a:solidFill>
              <a:latin typeface="Consolas"/>
              <a:ea typeface="Consolas"/>
              <a:cs typeface="Consolas"/>
              <a:sym typeface="Consolas"/>
            </a:endParaRPr>
          </a:p>
        </p:txBody>
      </p:sp>
      <p:sp>
        <p:nvSpPr>
          <p:cNvPr id="569" name="Google Shape;569;p72"/>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73"/>
          <p:cNvSpPr/>
          <p:nvPr/>
        </p:nvSpPr>
        <p:spPr>
          <a:xfrm>
            <a:off x="6489929" y="0"/>
            <a:ext cx="26541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575" name="Google Shape;575;p73"/>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576" name="Google Shape;576;p73"/>
          <p:cNvSpPr txBox="1"/>
          <p:nvPr/>
        </p:nvSpPr>
        <p:spPr>
          <a:xfrm>
            <a:off x="458606" y="-163398"/>
            <a:ext cx="3319500" cy="11523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n-US" sz="4000">
                <a:solidFill>
                  <a:schemeClr val="dk1"/>
                </a:solidFill>
              </a:rPr>
              <a:t>Drills</a:t>
            </a:r>
            <a:endParaRPr/>
          </a:p>
        </p:txBody>
      </p:sp>
      <p:sp>
        <p:nvSpPr>
          <p:cNvPr id="577" name="Google Shape;577;p73"/>
          <p:cNvSpPr txBox="1"/>
          <p:nvPr/>
        </p:nvSpPr>
        <p:spPr>
          <a:xfrm>
            <a:off x="458601" y="741775"/>
            <a:ext cx="6104400" cy="1453500"/>
          </a:xfrm>
          <a:prstGeom prst="rect">
            <a:avLst/>
          </a:prstGeom>
          <a:noFill/>
          <a:ln>
            <a:noFill/>
          </a:ln>
        </p:spPr>
        <p:txBody>
          <a:bodyPr anchorCtr="0" anchor="t" bIns="45700" lIns="91425" spcFirstLastPara="1" rIns="91425" wrap="square" tIns="137150">
            <a:noAutofit/>
          </a:bodyPr>
          <a:lstStyle/>
          <a:p>
            <a:pPr indent="0" lvl="0" marL="0" marR="0" rtl="0" algn="l">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indent="-361950" lvl="0" marL="457200" marR="0" rtl="0" algn="l">
              <a:lnSpc>
                <a:spcPct val="115000"/>
              </a:lnSpc>
              <a:spcBef>
                <a:spcPts val="750"/>
              </a:spcBef>
              <a:spcAft>
                <a:spcPts val="0"/>
              </a:spcAft>
              <a:buClr>
                <a:schemeClr val="dk1"/>
              </a:buClr>
              <a:buSzPts val="2100"/>
              <a:buFont typeface="Arial"/>
              <a:buAutoNum type="arabicPeriod"/>
            </a:pPr>
            <a:r>
              <a:rPr lang="en-US" sz="2000">
                <a:solidFill>
                  <a:schemeClr val="dk1"/>
                </a:solidFill>
              </a:rPr>
              <a:t>Select the maximum and minimum number of runs.</a:t>
            </a:r>
            <a:endParaRPr sz="2000">
              <a:solidFill>
                <a:schemeClr val="dk1"/>
              </a:solidFill>
              <a:latin typeface="Consolas"/>
              <a:ea typeface="Consolas"/>
              <a:cs typeface="Consolas"/>
              <a:sym typeface="Consolas"/>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Select the total number of home runs between 2000 and 2010: </a:t>
            </a:r>
            <a:r>
              <a:rPr lang="en-US" sz="2000">
                <a:solidFill>
                  <a:schemeClr val="dk1"/>
                </a:solidFill>
                <a:latin typeface="Consolas"/>
                <a:ea typeface="Consolas"/>
                <a:cs typeface="Consolas"/>
                <a:sym typeface="Consolas"/>
              </a:rPr>
              <a:t>total_homers</a:t>
            </a:r>
            <a:r>
              <a:rPr lang="en-US" sz="2000">
                <a:solidFill>
                  <a:schemeClr val="dk1"/>
                </a:solidFill>
              </a:rPr>
              <a:t>.</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Count records where games played is </a:t>
            </a:r>
            <a:r>
              <a:rPr lang="en-US" sz="2000">
                <a:solidFill>
                  <a:schemeClr val="dk1"/>
                </a:solidFill>
                <a:latin typeface="Consolas"/>
                <a:ea typeface="Consolas"/>
                <a:cs typeface="Consolas"/>
                <a:sym typeface="Consolas"/>
              </a:rPr>
              <a:t>NULL</a:t>
            </a:r>
            <a:r>
              <a:rPr lang="en-US" sz="2000">
                <a:solidFill>
                  <a:schemeClr val="dk1"/>
                </a:solidFill>
              </a:rPr>
              <a:t>.</a:t>
            </a:r>
            <a:endParaRPr sz="2000">
              <a:solidFill>
                <a:schemeClr val="dk1"/>
              </a:solidFill>
              <a:latin typeface="Consolas"/>
              <a:ea typeface="Consolas"/>
              <a:cs typeface="Consolas"/>
              <a:sym typeface="Consolas"/>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Count records with a recorded attendance.</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Return a list of all years included in the table</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Count the number of unique franchises since 1915.</a:t>
            </a:r>
            <a:endParaRPr sz="2000">
              <a:solidFill>
                <a:schemeClr val="dk1"/>
              </a:solidFill>
            </a:endParaRPr>
          </a:p>
        </p:txBody>
      </p:sp>
      <p:sp>
        <p:nvSpPr>
          <p:cNvPr id="578" name="Google Shape;578;p73"/>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74"/>
          <p:cNvSpPr/>
          <p:nvPr/>
        </p:nvSpPr>
        <p:spPr>
          <a:xfrm>
            <a:off x="6489929" y="0"/>
            <a:ext cx="26541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584" name="Google Shape;584;p74"/>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585" name="Google Shape;585;p74"/>
          <p:cNvSpPr txBox="1"/>
          <p:nvPr/>
        </p:nvSpPr>
        <p:spPr>
          <a:xfrm>
            <a:off x="458606" y="-163398"/>
            <a:ext cx="3319500" cy="11523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n-US" sz="4000">
                <a:solidFill>
                  <a:schemeClr val="dk1"/>
                </a:solidFill>
              </a:rPr>
              <a:t>Drills</a:t>
            </a:r>
            <a:endParaRPr/>
          </a:p>
        </p:txBody>
      </p:sp>
      <p:sp>
        <p:nvSpPr>
          <p:cNvPr id="586" name="Google Shape;586;p74"/>
          <p:cNvSpPr txBox="1"/>
          <p:nvPr/>
        </p:nvSpPr>
        <p:spPr>
          <a:xfrm>
            <a:off x="458601" y="741775"/>
            <a:ext cx="6104400" cy="1453500"/>
          </a:xfrm>
          <a:prstGeom prst="rect">
            <a:avLst/>
          </a:prstGeom>
          <a:noFill/>
          <a:ln>
            <a:noFill/>
          </a:ln>
        </p:spPr>
        <p:txBody>
          <a:bodyPr anchorCtr="0" anchor="t" bIns="45700" lIns="91425" spcFirstLastPara="1" rIns="91425" wrap="square" tIns="137150">
            <a:noAutofit/>
          </a:bodyPr>
          <a:lstStyle/>
          <a:p>
            <a:pPr indent="0" lvl="0" marL="0" marR="0" rtl="0" algn="l">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indent="-361950" lvl="0" marL="457200" marR="0" rtl="0" algn="l">
              <a:lnSpc>
                <a:spcPct val="115000"/>
              </a:lnSpc>
              <a:spcBef>
                <a:spcPts val="750"/>
              </a:spcBef>
              <a:spcAft>
                <a:spcPts val="0"/>
              </a:spcAft>
              <a:buClr>
                <a:schemeClr val="dk1"/>
              </a:buClr>
              <a:buSzPts val="2100"/>
              <a:buFont typeface="Arial"/>
              <a:buAutoNum type="arabicPeriod"/>
            </a:pPr>
            <a:r>
              <a:rPr lang="en-US" sz="2000">
                <a:solidFill>
                  <a:schemeClr val="dk1"/>
                </a:solidFill>
              </a:rPr>
              <a:t>Select the maximum and minimum number of runs.</a:t>
            </a:r>
            <a:endParaRPr sz="2000">
              <a:solidFill>
                <a:schemeClr val="dk1"/>
              </a:solidFill>
              <a:latin typeface="Consolas"/>
              <a:ea typeface="Consolas"/>
              <a:cs typeface="Consolas"/>
              <a:sym typeface="Consolas"/>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Select the total number of home runs between 2000 and 2010: </a:t>
            </a:r>
            <a:r>
              <a:rPr lang="en-US" sz="2000">
                <a:solidFill>
                  <a:schemeClr val="dk1"/>
                </a:solidFill>
                <a:latin typeface="Consolas"/>
                <a:ea typeface="Consolas"/>
                <a:cs typeface="Consolas"/>
                <a:sym typeface="Consolas"/>
              </a:rPr>
              <a:t>total_homers</a:t>
            </a:r>
            <a:r>
              <a:rPr lang="en-US" sz="2000">
                <a:solidFill>
                  <a:schemeClr val="dk1"/>
                </a:solidFill>
              </a:rPr>
              <a:t>.</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Count records where games played is </a:t>
            </a:r>
            <a:r>
              <a:rPr lang="en-US" sz="2000">
                <a:solidFill>
                  <a:schemeClr val="dk1"/>
                </a:solidFill>
                <a:latin typeface="Consolas"/>
                <a:ea typeface="Consolas"/>
                <a:cs typeface="Consolas"/>
                <a:sym typeface="Consolas"/>
              </a:rPr>
              <a:t>NULL</a:t>
            </a:r>
            <a:r>
              <a:rPr lang="en-US" sz="2000">
                <a:solidFill>
                  <a:schemeClr val="dk1"/>
                </a:solidFill>
              </a:rPr>
              <a:t>.</a:t>
            </a:r>
            <a:endParaRPr sz="2000">
              <a:solidFill>
                <a:schemeClr val="dk1"/>
              </a:solidFill>
              <a:latin typeface="Consolas"/>
              <a:ea typeface="Consolas"/>
              <a:cs typeface="Consolas"/>
              <a:sym typeface="Consolas"/>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Count records with a recorded attendance.</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Return a list of all years included in the table</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Count the number of unique franchises since 1915.</a:t>
            </a:r>
            <a:endParaRPr sz="2000">
              <a:solidFill>
                <a:schemeClr val="dk1"/>
              </a:solidFill>
            </a:endParaRPr>
          </a:p>
          <a:p>
            <a:pPr indent="0" lvl="0" marL="0" marR="0" rtl="0" algn="l">
              <a:lnSpc>
                <a:spcPct val="115000"/>
              </a:lnSpc>
              <a:spcBef>
                <a:spcPts val="750"/>
              </a:spcBef>
              <a:spcAft>
                <a:spcPts val="0"/>
              </a:spcAft>
              <a:buNone/>
            </a:pPr>
            <a:r>
              <a:rPr lang="en-US" sz="2000">
                <a:solidFill>
                  <a:schemeClr val="dk1"/>
                </a:solidFill>
              </a:rPr>
              <a:t>Solutions: </a:t>
            </a:r>
            <a:r>
              <a:rPr lang="en-US" sz="2000">
                <a:solidFill>
                  <a:schemeClr val="dk1"/>
                </a:solidFill>
                <a:latin typeface="Consolas"/>
                <a:ea typeface="Consolas"/>
                <a:cs typeface="Consolas"/>
                <a:sym typeface="Consolas"/>
              </a:rPr>
              <a:t>aggregation-drills.sql</a:t>
            </a:r>
            <a:endParaRPr sz="2000">
              <a:solidFill>
                <a:schemeClr val="dk1"/>
              </a:solidFill>
              <a:latin typeface="Consolas"/>
              <a:ea typeface="Consolas"/>
              <a:cs typeface="Consolas"/>
              <a:sym typeface="Consolas"/>
            </a:endParaRPr>
          </a:p>
        </p:txBody>
      </p:sp>
      <p:sp>
        <p:nvSpPr>
          <p:cNvPr id="587" name="Google Shape;587;p74"/>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75"/>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3" name="Google Shape;593;p75"/>
          <p:cNvPicPr preferRelativeResize="0"/>
          <p:nvPr/>
        </p:nvPicPr>
        <p:blipFill rotWithShape="1">
          <a:blip r:embed="rId3">
            <a:alphaModFix/>
          </a:blip>
          <a:srcRect b="0" l="0" r="0" t="0"/>
          <a:stretch/>
        </p:blipFill>
        <p:spPr>
          <a:xfrm>
            <a:off x="530225" y="517524"/>
            <a:ext cx="3023006" cy="568325"/>
          </a:xfrm>
          <a:prstGeom prst="rect">
            <a:avLst/>
          </a:prstGeom>
          <a:noFill/>
          <a:ln>
            <a:noFill/>
          </a:ln>
        </p:spPr>
      </p:pic>
      <p:pic>
        <p:nvPicPr>
          <p:cNvPr id="594" name="Google Shape;594;p75"/>
          <p:cNvPicPr preferRelativeResize="0"/>
          <p:nvPr/>
        </p:nvPicPr>
        <p:blipFill rotWithShape="1">
          <a:blip r:embed="rId4">
            <a:alphaModFix/>
          </a:blip>
          <a:srcRect b="19057" l="0" r="8740" t="0"/>
          <a:stretch/>
        </p:blipFill>
        <p:spPr>
          <a:xfrm>
            <a:off x="3893169" y="1324620"/>
            <a:ext cx="5250831" cy="3818880"/>
          </a:xfrm>
          <a:prstGeom prst="rect">
            <a:avLst/>
          </a:prstGeom>
          <a:noFill/>
          <a:ln>
            <a:noFill/>
          </a:ln>
        </p:spPr>
      </p:pic>
      <p:sp>
        <p:nvSpPr>
          <p:cNvPr id="595" name="Google Shape;595;p75"/>
          <p:cNvSpPr txBox="1"/>
          <p:nvPr/>
        </p:nvSpPr>
        <p:spPr>
          <a:xfrm>
            <a:off x="587273" y="1227288"/>
            <a:ext cx="4540716" cy="49858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3F3F3F"/>
              </a:buClr>
              <a:buSzPts val="1800"/>
              <a:buFont typeface="Arial"/>
              <a:buNone/>
            </a:pPr>
            <a:r>
              <a:rPr lang="en-US" sz="1800">
                <a:solidFill>
                  <a:srgbClr val="3F3F3F"/>
                </a:solidFill>
              </a:rPr>
              <a:t>Questions?</a:t>
            </a:r>
            <a:endParaRPr/>
          </a:p>
        </p:txBody>
      </p:sp>
      <p:sp>
        <p:nvSpPr>
          <p:cNvPr id="596" name="Google Shape;596;p75"/>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76"/>
          <p:cNvSpPr/>
          <p:nvPr/>
        </p:nvSpPr>
        <p:spPr>
          <a:xfrm>
            <a:off x="0" y="-8900"/>
            <a:ext cx="9144000" cy="5143500"/>
          </a:xfrm>
          <a:prstGeom prst="rect">
            <a:avLst/>
          </a:prstGeom>
          <a:solidFill>
            <a:srgbClr val="D3002D"/>
          </a:solidFill>
          <a:ln cap="flat" cmpd="sng" w="9525">
            <a:solidFill>
              <a:srgbClr val="D300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6"/>
          <p:cNvSpPr txBox="1"/>
          <p:nvPr/>
        </p:nvSpPr>
        <p:spPr>
          <a:xfrm>
            <a:off x="557756" y="1149437"/>
            <a:ext cx="7145100" cy="11523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None/>
            </a:pPr>
            <a:r>
              <a:rPr b="1" lang="en-US" sz="4000">
                <a:solidFill>
                  <a:srgbClr val="FFFFFF"/>
                </a:solidFill>
              </a:rPr>
              <a:t>From PivotTables to </a:t>
            </a:r>
            <a:r>
              <a:rPr b="1" lang="en-US" sz="4000">
                <a:solidFill>
                  <a:srgbClr val="FFFFFF"/>
                </a:solidFill>
                <a:latin typeface="Consolas"/>
                <a:ea typeface="Consolas"/>
                <a:cs typeface="Consolas"/>
                <a:sym typeface="Consolas"/>
              </a:rPr>
              <a:t>GROUP BY</a:t>
            </a:r>
            <a:endParaRPr b="1" sz="4000">
              <a:solidFill>
                <a:srgbClr val="FFFFFF"/>
              </a:solidFill>
              <a:latin typeface="Consolas"/>
              <a:ea typeface="Consolas"/>
              <a:cs typeface="Consolas"/>
              <a:sym typeface="Consolas"/>
            </a:endParaRPr>
          </a:p>
        </p:txBody>
      </p:sp>
      <p:sp>
        <p:nvSpPr>
          <p:cNvPr id="603" name="Google Shape;603;p76"/>
          <p:cNvSpPr txBox="1"/>
          <p:nvPr/>
        </p:nvSpPr>
        <p:spPr>
          <a:xfrm>
            <a:off x="557756" y="2301589"/>
            <a:ext cx="7145100" cy="1453500"/>
          </a:xfrm>
          <a:prstGeom prst="rect">
            <a:avLst/>
          </a:prstGeom>
          <a:noFill/>
          <a:ln>
            <a:noFill/>
          </a:ln>
        </p:spPr>
        <p:txBody>
          <a:bodyPr anchorCtr="0" anchor="t" bIns="45700" lIns="0" spcFirstLastPara="1" rIns="91425" wrap="square" tIns="45700">
            <a:noAutofit/>
          </a:bodyPr>
          <a:lstStyle/>
          <a:p>
            <a:pPr indent="0" lvl="0" marL="0" rtl="0" algn="l">
              <a:spcBef>
                <a:spcPts val="480"/>
              </a:spcBef>
              <a:spcAft>
                <a:spcPts val="0"/>
              </a:spcAft>
              <a:buNone/>
            </a:pPr>
            <a:r>
              <a:t/>
            </a:r>
            <a:endParaRPr sz="240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07" name="Shape 607"/>
        <p:cNvGrpSpPr/>
        <p:nvPr/>
      </p:nvGrpSpPr>
      <p:grpSpPr>
        <a:xfrm>
          <a:off x="0" y="0"/>
          <a:ext cx="0" cy="0"/>
          <a:chOff x="0" y="0"/>
          <a:chExt cx="0" cy="0"/>
        </a:xfrm>
      </p:grpSpPr>
      <p:sp>
        <p:nvSpPr>
          <p:cNvPr id="608" name="Google Shape;608;p77"/>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The SQL Reader’s digest</a:t>
            </a:r>
            <a:endParaRPr/>
          </a:p>
        </p:txBody>
      </p:sp>
      <p:sp>
        <p:nvSpPr>
          <p:cNvPr id="609" name="Google Shape;609;p77"/>
          <p:cNvSpPr txBox="1"/>
          <p:nvPr/>
        </p:nvSpPr>
        <p:spPr>
          <a:xfrm>
            <a:off x="5451231" y="1273126"/>
            <a:ext cx="3138000" cy="3078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graphicFrame>
        <p:nvGraphicFramePr>
          <p:cNvPr id="610" name="Google Shape;610;p77"/>
          <p:cNvGraphicFramePr/>
          <p:nvPr/>
        </p:nvGraphicFramePr>
        <p:xfrm>
          <a:off x="668025" y="1355775"/>
          <a:ext cx="3000000" cy="3000000"/>
        </p:xfrm>
        <a:graphic>
          <a:graphicData uri="http://schemas.openxmlformats.org/drawingml/2006/table">
            <a:tbl>
              <a:tblPr bandRow="1" firstRow="1">
                <a:noFill/>
                <a:tableStyleId>{1E0709F7-C4A5-4DAA-9ECC-88EBCA296C3A}</a:tableStyleId>
              </a:tblPr>
              <a:tblGrid>
                <a:gridCol w="2287200"/>
                <a:gridCol w="5823000"/>
              </a:tblGrid>
              <a:tr h="370850">
                <a:tc gridSpan="2">
                  <a:txBody>
                    <a:bodyPr/>
                    <a:lstStyle/>
                    <a:p>
                      <a:pPr indent="0" lvl="0" marL="0" marR="0" rtl="0" algn="l">
                        <a:spcBef>
                          <a:spcPts val="0"/>
                        </a:spcBef>
                        <a:spcAft>
                          <a:spcPts val="0"/>
                        </a:spcAft>
                        <a:buNone/>
                      </a:pPr>
                      <a:r>
                        <a:rPr b="1" lang="en-US" sz="1800">
                          <a:solidFill>
                            <a:schemeClr val="lt1"/>
                          </a:solidFill>
                        </a:rPr>
                        <a:t>Clause                         What it sets</a:t>
                      </a:r>
                      <a:endParaRPr b="1" sz="1800">
                        <a:solidFill>
                          <a:schemeClr val="lt1"/>
                        </a:solidFill>
                      </a:endParaRPr>
                    </a:p>
                  </a:txBody>
                  <a:tcPr marT="45725" marB="45725" marR="91450" marL="91450" anchor="ctr">
                    <a:solidFill>
                      <a:srgbClr val="D3002D"/>
                    </a:solidFill>
                  </a:tcPr>
                </a:tc>
                <a:tc hMerge="1"/>
              </a:tr>
              <a:tr h="370850">
                <a:tc>
                  <a:txBody>
                    <a:bodyPr/>
                    <a:lstStyle/>
                    <a:p>
                      <a:pPr indent="0" lvl="0" marL="0" marR="0" rtl="0" algn="l">
                        <a:spcBef>
                          <a:spcPts val="0"/>
                        </a:spcBef>
                        <a:spcAft>
                          <a:spcPts val="0"/>
                        </a:spcAft>
                        <a:buNone/>
                      </a:pPr>
                      <a:r>
                        <a:rPr b="1" lang="en-US" sz="1800" u="sng">
                          <a:solidFill>
                            <a:schemeClr val="dk1"/>
                          </a:solidFill>
                          <a:latin typeface="Consolas"/>
                          <a:ea typeface="Consolas"/>
                          <a:cs typeface="Consolas"/>
                          <a:sym typeface="Consolas"/>
                        </a:rPr>
                        <a:t>SELECT</a:t>
                      </a:r>
                      <a:endParaRPr b="1" sz="1800" u="sng">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b="1" lang="en-US" sz="1800" u="sng">
                          <a:solidFill>
                            <a:schemeClr val="dk1"/>
                          </a:solidFill>
                        </a:rPr>
                        <a:t>Which fields to look for</a:t>
                      </a:r>
                      <a:endParaRPr b="1" sz="1800" u="sng">
                        <a:solidFill>
                          <a:schemeClr val="dk1"/>
                        </a:solidFill>
                      </a:endParaRPr>
                    </a:p>
                  </a:txBody>
                  <a:tcPr marT="45725" marB="45725" marR="91450" marL="91450" anchor="ctr">
                    <a:solidFill>
                      <a:srgbClr val="D8D8D8"/>
                    </a:solidFill>
                  </a:tcPr>
                </a:tc>
              </a:tr>
              <a:tr h="370850">
                <a:tc>
                  <a:txBody>
                    <a:bodyPr/>
                    <a:lstStyle/>
                    <a:p>
                      <a:pPr indent="0" lvl="0" marL="0" marR="0" rtl="0" algn="l">
                        <a:spcBef>
                          <a:spcPts val="0"/>
                        </a:spcBef>
                        <a:spcAft>
                          <a:spcPts val="0"/>
                        </a:spcAft>
                        <a:buNone/>
                      </a:pPr>
                      <a:r>
                        <a:rPr b="1" lang="en-US" sz="1800" u="sng">
                          <a:solidFill>
                            <a:schemeClr val="dk1"/>
                          </a:solidFill>
                          <a:latin typeface="Consolas"/>
                          <a:ea typeface="Consolas"/>
                          <a:cs typeface="Consolas"/>
                          <a:sym typeface="Consolas"/>
                        </a:rPr>
                        <a:t>FROM</a:t>
                      </a:r>
                      <a:endParaRPr b="1" sz="1800" u="sng">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marR="0" rtl="0" algn="l">
                        <a:spcBef>
                          <a:spcPts val="0"/>
                        </a:spcBef>
                        <a:spcAft>
                          <a:spcPts val="0"/>
                        </a:spcAft>
                        <a:buNone/>
                      </a:pPr>
                      <a:r>
                        <a:rPr b="1" lang="en-US" sz="1800" u="sng">
                          <a:solidFill>
                            <a:schemeClr val="dk1"/>
                          </a:solidFill>
                        </a:rPr>
                        <a:t>Where to look for those fields</a:t>
                      </a:r>
                      <a:endParaRPr b="1" sz="1800" u="sng">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b="1" lang="en-US" sz="1800" u="sng">
                          <a:solidFill>
                            <a:schemeClr val="dk1"/>
                          </a:solidFill>
                          <a:latin typeface="Consolas"/>
                          <a:ea typeface="Consolas"/>
                          <a:cs typeface="Consolas"/>
                          <a:sym typeface="Consolas"/>
                        </a:rPr>
                        <a:t>WHERE</a:t>
                      </a:r>
                      <a:endParaRPr b="1" sz="1800" u="sng">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b="1" lang="en-US" sz="1800" u="sng">
                          <a:solidFill>
                            <a:schemeClr val="dk1"/>
                          </a:solidFill>
                        </a:rPr>
                        <a:t>What criteria records should meet</a:t>
                      </a:r>
                      <a:endParaRPr b="1" sz="1800" u="sng">
                        <a:solidFill>
                          <a:schemeClr val="dk1"/>
                        </a:solidFill>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b="1" lang="en-US" sz="1800" u="sng">
                          <a:solidFill>
                            <a:schemeClr val="dk1"/>
                          </a:solidFill>
                          <a:latin typeface="Consolas"/>
                          <a:ea typeface="Consolas"/>
                          <a:cs typeface="Consolas"/>
                          <a:sym typeface="Consolas"/>
                        </a:rPr>
                        <a:t>GROUP BY</a:t>
                      </a:r>
                      <a:endParaRPr b="1" sz="1100" u="sng">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b="1" lang="en-US" sz="1800" u="sng">
                          <a:solidFill>
                            <a:schemeClr val="dk1"/>
                          </a:solidFill>
                        </a:rPr>
                        <a:t>How to aggregate the results</a:t>
                      </a:r>
                      <a:endParaRPr b="1" sz="1100" u="sng">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HAVING</a:t>
                      </a:r>
                      <a:endParaRPr sz="11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rPr>
                        <a:t>What criteria the aggregated results should meet</a:t>
                      </a:r>
                      <a:endParaRPr sz="1100">
                        <a:solidFill>
                          <a:schemeClr val="dk1"/>
                        </a:solidFill>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b="1" lang="en-US" sz="1800" u="sng">
                          <a:solidFill>
                            <a:schemeClr val="dk1"/>
                          </a:solidFill>
                          <a:latin typeface="Consolas"/>
                          <a:ea typeface="Consolas"/>
                          <a:cs typeface="Consolas"/>
                          <a:sym typeface="Consolas"/>
                        </a:rPr>
                        <a:t>ORDER BY</a:t>
                      </a:r>
                      <a:endParaRPr b="1" sz="1100" u="sng">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b="1" lang="en-US" sz="1800" u="sng">
                          <a:solidFill>
                            <a:schemeClr val="dk1"/>
                          </a:solidFill>
                        </a:rPr>
                        <a:t>How to sort the results</a:t>
                      </a:r>
                      <a:endParaRPr b="1" sz="1100" u="sng">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b="1" lang="en-US" sz="1800" u="sng">
                          <a:solidFill>
                            <a:schemeClr val="dk1"/>
                          </a:solidFill>
                          <a:latin typeface="Consolas"/>
                          <a:ea typeface="Consolas"/>
                          <a:cs typeface="Consolas"/>
                          <a:sym typeface="Consolas"/>
                        </a:rPr>
                        <a:t>LIMIT</a:t>
                      </a:r>
                      <a:endParaRPr b="1" sz="1100" u="sng">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rtl="0" algn="l">
                        <a:spcBef>
                          <a:spcPts val="0"/>
                        </a:spcBef>
                        <a:spcAft>
                          <a:spcPts val="0"/>
                        </a:spcAft>
                        <a:buClr>
                          <a:schemeClr val="dk2"/>
                        </a:buClr>
                        <a:buFont typeface="Arial"/>
                        <a:buNone/>
                      </a:pPr>
                      <a:r>
                        <a:rPr b="1" lang="en-US" sz="1800" u="sng">
                          <a:solidFill>
                            <a:schemeClr val="dk1"/>
                          </a:solidFill>
                        </a:rPr>
                        <a:t>How many records to limit results to</a:t>
                      </a:r>
                      <a:endParaRPr b="1" sz="1100" u="sng">
                        <a:solidFill>
                          <a:schemeClr val="dk1"/>
                        </a:solidFill>
                      </a:endParaRPr>
                    </a:p>
                  </a:txBody>
                  <a:tcPr marT="45725" marB="45725" marR="91450" marL="91450" anchor="ctr">
                    <a:solidFill>
                      <a:srgbClr val="D8D8D8"/>
                    </a:solidFill>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78"/>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Demo: </a:t>
            </a:r>
            <a:r>
              <a:rPr b="1" lang="en-US" sz="2600">
                <a:latin typeface="Consolas"/>
                <a:ea typeface="Consolas"/>
                <a:cs typeface="Consolas"/>
                <a:sym typeface="Consolas"/>
              </a:rPr>
              <a:t>group-by</a:t>
            </a:r>
            <a:r>
              <a:rPr b="1" lang="en-US" sz="2600">
                <a:latin typeface="Consolas"/>
                <a:ea typeface="Consolas"/>
                <a:cs typeface="Consolas"/>
                <a:sym typeface="Consolas"/>
              </a:rPr>
              <a:t>-demo.xlsx</a:t>
            </a:r>
            <a:endParaRPr b="1" i="0" sz="2600" u="none" cap="none" strike="noStrike">
              <a:solidFill>
                <a:srgbClr val="000000"/>
              </a:solidFill>
              <a:latin typeface="Consolas"/>
              <a:ea typeface="Consolas"/>
              <a:cs typeface="Consolas"/>
              <a:sym typeface="Consolas"/>
            </a:endParaRPr>
          </a:p>
        </p:txBody>
      </p:sp>
      <p:sp>
        <p:nvSpPr>
          <p:cNvPr id="616" name="Google Shape;616;p78"/>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79"/>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Demo: </a:t>
            </a:r>
            <a:r>
              <a:rPr b="1" lang="en-US" sz="2600">
                <a:latin typeface="Consolas"/>
                <a:ea typeface="Consolas"/>
                <a:cs typeface="Consolas"/>
                <a:sym typeface="Consolas"/>
              </a:rPr>
              <a:t>group-by-demo.sql</a:t>
            </a:r>
            <a:endParaRPr b="1" i="0" sz="2600" u="none" cap="none" strike="noStrike">
              <a:solidFill>
                <a:srgbClr val="000000"/>
              </a:solidFill>
              <a:latin typeface="Consolas"/>
              <a:ea typeface="Consolas"/>
              <a:cs typeface="Consolas"/>
              <a:sym typeface="Consolas"/>
            </a:endParaRPr>
          </a:p>
        </p:txBody>
      </p:sp>
      <p:sp>
        <p:nvSpPr>
          <p:cNvPr id="622" name="Google Shape;622;p79"/>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80"/>
          <p:cNvSpPr/>
          <p:nvPr/>
        </p:nvSpPr>
        <p:spPr>
          <a:xfrm>
            <a:off x="6489929" y="0"/>
            <a:ext cx="26541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628" name="Google Shape;628;p80"/>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629" name="Google Shape;629;p80"/>
          <p:cNvSpPr txBox="1"/>
          <p:nvPr/>
        </p:nvSpPr>
        <p:spPr>
          <a:xfrm>
            <a:off x="458606" y="-163398"/>
            <a:ext cx="3319500" cy="11523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n-US" sz="4000">
                <a:solidFill>
                  <a:schemeClr val="dk1"/>
                </a:solidFill>
              </a:rPr>
              <a:t>Drills</a:t>
            </a:r>
            <a:endParaRPr/>
          </a:p>
        </p:txBody>
      </p:sp>
      <p:sp>
        <p:nvSpPr>
          <p:cNvPr id="630" name="Google Shape;630;p80"/>
          <p:cNvSpPr txBox="1"/>
          <p:nvPr/>
        </p:nvSpPr>
        <p:spPr>
          <a:xfrm>
            <a:off x="458601" y="741775"/>
            <a:ext cx="6104400" cy="1453500"/>
          </a:xfrm>
          <a:prstGeom prst="rect">
            <a:avLst/>
          </a:prstGeom>
          <a:noFill/>
          <a:ln>
            <a:noFill/>
          </a:ln>
        </p:spPr>
        <p:txBody>
          <a:bodyPr anchorCtr="0" anchor="t" bIns="45700" lIns="91425" spcFirstLastPara="1" rIns="91425" wrap="square" tIns="137150">
            <a:noAutofit/>
          </a:bodyPr>
          <a:lstStyle/>
          <a:p>
            <a:pPr indent="0" lvl="0" marL="0" marR="0" rtl="0" algn="l">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indent="-361950" lvl="0" marL="457200" marR="0" rtl="0" algn="l">
              <a:lnSpc>
                <a:spcPct val="115000"/>
              </a:lnSpc>
              <a:spcBef>
                <a:spcPts val="750"/>
              </a:spcBef>
              <a:spcAft>
                <a:spcPts val="0"/>
              </a:spcAft>
              <a:buClr>
                <a:schemeClr val="dk1"/>
              </a:buClr>
              <a:buSzPts val="2100"/>
              <a:buFont typeface="Arial"/>
              <a:buAutoNum type="arabicPeriod"/>
            </a:pPr>
            <a:r>
              <a:rPr lang="en-US" sz="2000">
                <a:solidFill>
                  <a:schemeClr val="dk1"/>
                </a:solidFill>
              </a:rPr>
              <a:t>Return the largest attendance for each team, sorted high to low.</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Find the total number of stolen bases, grouped by year and league. </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Find the average number of home runs for each season, keeping only years with an average of 150 home runs or more. </a:t>
            </a:r>
            <a:endParaRPr sz="2000">
              <a:solidFill>
                <a:schemeClr val="dk1"/>
              </a:solidFill>
            </a:endParaRPr>
          </a:p>
        </p:txBody>
      </p:sp>
      <p:sp>
        <p:nvSpPr>
          <p:cNvPr id="631" name="Google Shape;631;p80"/>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81"/>
          <p:cNvSpPr/>
          <p:nvPr/>
        </p:nvSpPr>
        <p:spPr>
          <a:xfrm>
            <a:off x="6489929" y="0"/>
            <a:ext cx="26541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637" name="Google Shape;637;p81"/>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638" name="Google Shape;638;p81"/>
          <p:cNvSpPr txBox="1"/>
          <p:nvPr/>
        </p:nvSpPr>
        <p:spPr>
          <a:xfrm>
            <a:off x="458606" y="-163398"/>
            <a:ext cx="3319500" cy="11523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n-US" sz="4000">
                <a:solidFill>
                  <a:schemeClr val="dk1"/>
                </a:solidFill>
              </a:rPr>
              <a:t>Drills</a:t>
            </a:r>
            <a:endParaRPr/>
          </a:p>
        </p:txBody>
      </p:sp>
      <p:sp>
        <p:nvSpPr>
          <p:cNvPr id="639" name="Google Shape;639;p81"/>
          <p:cNvSpPr txBox="1"/>
          <p:nvPr/>
        </p:nvSpPr>
        <p:spPr>
          <a:xfrm>
            <a:off x="458601" y="741775"/>
            <a:ext cx="6104400" cy="1453500"/>
          </a:xfrm>
          <a:prstGeom prst="rect">
            <a:avLst/>
          </a:prstGeom>
          <a:noFill/>
          <a:ln>
            <a:noFill/>
          </a:ln>
        </p:spPr>
        <p:txBody>
          <a:bodyPr anchorCtr="0" anchor="t" bIns="45700" lIns="91425" spcFirstLastPara="1" rIns="91425" wrap="square" tIns="137150">
            <a:noAutofit/>
          </a:bodyPr>
          <a:lstStyle/>
          <a:p>
            <a:pPr indent="0" lvl="0" marL="0" marR="0" rtl="0" algn="l">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indent="-361950" lvl="0" marL="457200" marR="0" rtl="0" algn="l">
              <a:lnSpc>
                <a:spcPct val="115000"/>
              </a:lnSpc>
              <a:spcBef>
                <a:spcPts val="750"/>
              </a:spcBef>
              <a:spcAft>
                <a:spcPts val="0"/>
              </a:spcAft>
              <a:buClr>
                <a:schemeClr val="dk1"/>
              </a:buClr>
              <a:buSzPts val="2100"/>
              <a:buFont typeface="Arial"/>
              <a:buAutoNum type="arabicPeriod"/>
            </a:pPr>
            <a:r>
              <a:rPr lang="en-US" sz="2000">
                <a:solidFill>
                  <a:schemeClr val="dk1"/>
                </a:solidFill>
              </a:rPr>
              <a:t>Return the largest attendance for each team, sorted high to low.</a:t>
            </a:r>
            <a:endParaRPr sz="2000">
              <a:solidFill>
                <a:schemeClr val="dk1"/>
              </a:solidFill>
            </a:endParaRPr>
          </a:p>
          <a:p>
            <a:pPr indent="-355600" lvl="0" marL="457200" marR="0" rtl="0" algn="l">
              <a:lnSpc>
                <a:spcPct val="115000"/>
              </a:lnSpc>
              <a:spcBef>
                <a:spcPts val="0"/>
              </a:spcBef>
              <a:spcAft>
                <a:spcPts val="0"/>
              </a:spcAft>
              <a:buClr>
                <a:schemeClr val="dk1"/>
              </a:buClr>
              <a:buSzPts val="2000"/>
              <a:buAutoNum type="arabicPeriod"/>
            </a:pPr>
            <a:r>
              <a:rPr lang="en-US" sz="2000">
                <a:solidFill>
                  <a:schemeClr val="dk1"/>
                </a:solidFill>
              </a:rPr>
              <a:t>Find the average number of home runs for each season, keeping only years with an average of 150 home runs or more. </a:t>
            </a:r>
            <a:endParaRPr sz="2000">
              <a:solidFill>
                <a:schemeClr val="dk1"/>
              </a:solidFill>
            </a:endParaRPr>
          </a:p>
          <a:p>
            <a:pPr indent="0" lvl="0" marL="0" marR="0" rtl="0" algn="l">
              <a:lnSpc>
                <a:spcPct val="115000"/>
              </a:lnSpc>
              <a:spcBef>
                <a:spcPts val="750"/>
              </a:spcBef>
              <a:spcAft>
                <a:spcPts val="0"/>
              </a:spcAft>
              <a:buNone/>
            </a:pPr>
            <a:r>
              <a:t/>
            </a:r>
            <a:endParaRPr sz="2000">
              <a:solidFill>
                <a:schemeClr val="dk1"/>
              </a:solidFill>
            </a:endParaRPr>
          </a:p>
          <a:p>
            <a:pPr indent="0" lvl="0" marL="0" marR="0" rtl="0" algn="l">
              <a:lnSpc>
                <a:spcPct val="115000"/>
              </a:lnSpc>
              <a:spcBef>
                <a:spcPts val="750"/>
              </a:spcBef>
              <a:spcAft>
                <a:spcPts val="0"/>
              </a:spcAft>
              <a:buNone/>
            </a:pPr>
            <a:r>
              <a:rPr lang="en-US" sz="2000">
                <a:solidFill>
                  <a:schemeClr val="dk1"/>
                </a:solidFill>
              </a:rPr>
              <a:t>Solutions: </a:t>
            </a:r>
            <a:r>
              <a:rPr lang="en-US" sz="2000">
                <a:solidFill>
                  <a:schemeClr val="dk1"/>
                </a:solidFill>
                <a:latin typeface="Consolas"/>
                <a:ea typeface="Consolas"/>
                <a:cs typeface="Consolas"/>
                <a:sym typeface="Consolas"/>
              </a:rPr>
              <a:t>group-by-drills.sql</a:t>
            </a:r>
            <a:endParaRPr sz="2000">
              <a:solidFill>
                <a:schemeClr val="dk1"/>
              </a:solidFill>
              <a:latin typeface="Consolas"/>
              <a:ea typeface="Consolas"/>
              <a:cs typeface="Consolas"/>
              <a:sym typeface="Consolas"/>
            </a:endParaRPr>
          </a:p>
        </p:txBody>
      </p:sp>
      <p:sp>
        <p:nvSpPr>
          <p:cNvPr id="640" name="Google Shape;640;p81"/>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0"/>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Augment your Excel skills</a:t>
            </a:r>
            <a:endParaRPr b="1" i="0" sz="2600" u="none" cap="none" strike="noStrike">
              <a:solidFill>
                <a:srgbClr val="000000"/>
              </a:solidFill>
              <a:latin typeface="Arial"/>
              <a:ea typeface="Arial"/>
              <a:cs typeface="Arial"/>
              <a:sym typeface="Arial"/>
            </a:endParaRPr>
          </a:p>
        </p:txBody>
      </p:sp>
      <p:sp>
        <p:nvSpPr>
          <p:cNvPr id="65" name="Google Shape;65;p10"/>
          <p:cNvSpPr txBox="1"/>
          <p:nvPr/>
        </p:nvSpPr>
        <p:spPr>
          <a:xfrm>
            <a:off x="398633" y="1310175"/>
            <a:ext cx="6479700" cy="2901900"/>
          </a:xfrm>
          <a:prstGeom prst="rect">
            <a:avLst/>
          </a:prstGeom>
          <a:noFill/>
          <a:ln>
            <a:noFill/>
          </a:ln>
        </p:spPr>
        <p:txBody>
          <a:bodyPr anchorCtr="0" anchor="t" bIns="0" lIns="0" spcFirstLastPara="1" rIns="0" wrap="square" tIns="0">
            <a:noAutofit/>
          </a:bodyPr>
          <a:lstStyle/>
          <a:p>
            <a:pPr indent="-381000" lvl="0" marL="457200" marR="190500" rtl="0" algn="l">
              <a:lnSpc>
                <a:spcPct val="115000"/>
              </a:lnSpc>
              <a:spcBef>
                <a:spcPts val="800"/>
              </a:spcBef>
              <a:spcAft>
                <a:spcPts val="0"/>
              </a:spcAft>
              <a:buClr>
                <a:srgbClr val="505050"/>
              </a:buClr>
              <a:buSzPts val="2400"/>
              <a:buChar char="•"/>
            </a:pPr>
            <a:r>
              <a:rPr lang="en-US" sz="2400">
                <a:solidFill>
                  <a:srgbClr val="505050"/>
                </a:solidFill>
              </a:rPr>
              <a:t>Use SQL to query a database to extract useful information</a:t>
            </a:r>
            <a:endParaRPr sz="2400">
              <a:solidFill>
                <a:srgbClr val="505050"/>
              </a:solidFill>
            </a:endParaRPr>
          </a:p>
          <a:p>
            <a:pPr indent="-381000" lvl="0" marL="457200" marR="190500" rtl="0" algn="l">
              <a:lnSpc>
                <a:spcPct val="115000"/>
              </a:lnSpc>
              <a:spcBef>
                <a:spcPts val="0"/>
              </a:spcBef>
              <a:spcAft>
                <a:spcPts val="0"/>
              </a:spcAft>
              <a:buClr>
                <a:srgbClr val="505050"/>
              </a:buClr>
              <a:buSzPts val="2400"/>
              <a:buChar char="•"/>
            </a:pPr>
            <a:r>
              <a:rPr lang="en-US" sz="2400">
                <a:solidFill>
                  <a:srgbClr val="505050"/>
                </a:solidFill>
              </a:rPr>
              <a:t>Explore basic commands and functions of SQL</a:t>
            </a:r>
            <a:endParaRPr sz="2400">
              <a:solidFill>
                <a:srgbClr val="505050"/>
              </a:solidFill>
            </a:endParaRPr>
          </a:p>
          <a:p>
            <a:pPr indent="-381000" lvl="0" marL="457200" marR="190500" rtl="0" algn="l">
              <a:lnSpc>
                <a:spcPct val="115000"/>
              </a:lnSpc>
              <a:spcBef>
                <a:spcPts val="0"/>
              </a:spcBef>
              <a:spcAft>
                <a:spcPts val="0"/>
              </a:spcAft>
              <a:buClr>
                <a:srgbClr val="505050"/>
              </a:buClr>
              <a:buSzPts val="2400"/>
              <a:buChar char="•"/>
            </a:pPr>
            <a:r>
              <a:rPr lang="en-US" sz="2400">
                <a:solidFill>
                  <a:srgbClr val="505050"/>
                </a:solidFill>
              </a:rPr>
              <a:t>Extract data and work with queries to pull the data you need for your analysis</a:t>
            </a:r>
            <a:endParaRPr sz="2400">
              <a:solidFill>
                <a:srgbClr val="505050"/>
              </a:solidFill>
            </a:endParaRPr>
          </a:p>
          <a:p>
            <a:pPr indent="0" lvl="0" marL="457200" marR="0" rtl="0" algn="l">
              <a:lnSpc>
                <a:spcPct val="90000"/>
              </a:lnSpc>
              <a:spcBef>
                <a:spcPts val="800"/>
              </a:spcBef>
              <a:spcAft>
                <a:spcPts val="0"/>
              </a:spcAft>
              <a:buNone/>
            </a:pPr>
            <a:r>
              <a:t/>
            </a:r>
            <a:endParaRPr sz="2400">
              <a:solidFill>
                <a:srgbClr val="595959"/>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82"/>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6" name="Google Shape;646;p82"/>
          <p:cNvPicPr preferRelativeResize="0"/>
          <p:nvPr/>
        </p:nvPicPr>
        <p:blipFill rotWithShape="1">
          <a:blip r:embed="rId3">
            <a:alphaModFix/>
          </a:blip>
          <a:srcRect b="0" l="0" r="0" t="0"/>
          <a:stretch/>
        </p:blipFill>
        <p:spPr>
          <a:xfrm>
            <a:off x="530225" y="517524"/>
            <a:ext cx="3023005" cy="568325"/>
          </a:xfrm>
          <a:prstGeom prst="rect">
            <a:avLst/>
          </a:prstGeom>
          <a:noFill/>
          <a:ln>
            <a:noFill/>
          </a:ln>
        </p:spPr>
      </p:pic>
      <p:pic>
        <p:nvPicPr>
          <p:cNvPr id="647" name="Google Shape;647;p82"/>
          <p:cNvPicPr preferRelativeResize="0"/>
          <p:nvPr/>
        </p:nvPicPr>
        <p:blipFill rotWithShape="1">
          <a:blip r:embed="rId4">
            <a:alphaModFix/>
          </a:blip>
          <a:srcRect b="19061" l="0" r="8742" t="0"/>
          <a:stretch/>
        </p:blipFill>
        <p:spPr>
          <a:xfrm>
            <a:off x="3893169" y="1324620"/>
            <a:ext cx="5250830" cy="3818879"/>
          </a:xfrm>
          <a:prstGeom prst="rect">
            <a:avLst/>
          </a:prstGeom>
          <a:noFill/>
          <a:ln>
            <a:noFill/>
          </a:ln>
        </p:spPr>
      </p:pic>
      <p:sp>
        <p:nvSpPr>
          <p:cNvPr id="648" name="Google Shape;648;p82"/>
          <p:cNvSpPr txBox="1"/>
          <p:nvPr/>
        </p:nvSpPr>
        <p:spPr>
          <a:xfrm>
            <a:off x="514703" y="1183746"/>
            <a:ext cx="4540800" cy="900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800"/>
              <a:buFont typeface="Arial"/>
              <a:buNone/>
            </a:pPr>
            <a:r>
              <a:rPr lang="en-US" sz="1800">
                <a:solidFill>
                  <a:srgbClr val="6C6C6C"/>
                </a:solidFill>
              </a:rPr>
              <a:t>SQL-Powered Excel</a:t>
            </a:r>
            <a:endParaRPr/>
          </a:p>
        </p:txBody>
      </p:sp>
      <p:sp>
        <p:nvSpPr>
          <p:cNvPr id="649" name="Google Shape;649;p82"/>
          <p:cNvSpPr txBox="1"/>
          <p:nvPr/>
        </p:nvSpPr>
        <p:spPr>
          <a:xfrm>
            <a:off x="514703" y="4512235"/>
            <a:ext cx="3264000" cy="2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200"/>
              <a:buFont typeface="Arial"/>
              <a:buNone/>
            </a:pPr>
            <a:r>
              <a:rPr b="0" i="0" lang="en-US" sz="1200" u="none" cap="none" strike="noStrike">
                <a:solidFill>
                  <a:srgbClr val="6C6C6C"/>
                </a:solidFill>
                <a:latin typeface="Arial"/>
                <a:ea typeface="Arial"/>
                <a:cs typeface="Arial"/>
                <a:sym typeface="Arial"/>
              </a:rPr>
              <a:t>Month/Year</a:t>
            </a:r>
            <a:endParaRPr/>
          </a:p>
        </p:txBody>
      </p:sp>
      <p:sp>
        <p:nvSpPr>
          <p:cNvPr id="650" name="Google Shape;650;p82"/>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83"/>
          <p:cNvSpPr/>
          <p:nvPr/>
        </p:nvSpPr>
        <p:spPr>
          <a:xfrm>
            <a:off x="0" y="-8900"/>
            <a:ext cx="9144000" cy="5143500"/>
          </a:xfrm>
          <a:prstGeom prst="rect">
            <a:avLst/>
          </a:prstGeom>
          <a:solidFill>
            <a:srgbClr val="D3002D"/>
          </a:solidFill>
          <a:ln cap="flat" cmpd="sng" w="9525">
            <a:solidFill>
              <a:srgbClr val="D300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83"/>
          <p:cNvSpPr txBox="1"/>
          <p:nvPr/>
        </p:nvSpPr>
        <p:spPr>
          <a:xfrm>
            <a:off x="557756" y="1149437"/>
            <a:ext cx="7145100" cy="11523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None/>
            </a:pPr>
            <a:r>
              <a:rPr b="1" lang="en-US" sz="4000">
                <a:solidFill>
                  <a:srgbClr val="FFFFFF"/>
                </a:solidFill>
              </a:rPr>
              <a:t>Intermezzo: All clauses in one</a:t>
            </a:r>
            <a:endParaRPr b="1" sz="4000">
              <a:solidFill>
                <a:srgbClr val="FFFFFF"/>
              </a:solidFill>
              <a:latin typeface="Consolas"/>
              <a:ea typeface="Consolas"/>
              <a:cs typeface="Consolas"/>
              <a:sym typeface="Consolas"/>
            </a:endParaRPr>
          </a:p>
        </p:txBody>
      </p:sp>
      <p:sp>
        <p:nvSpPr>
          <p:cNvPr id="657" name="Google Shape;657;p83"/>
          <p:cNvSpPr txBox="1"/>
          <p:nvPr/>
        </p:nvSpPr>
        <p:spPr>
          <a:xfrm>
            <a:off x="557756" y="2301589"/>
            <a:ext cx="7145100" cy="1453500"/>
          </a:xfrm>
          <a:prstGeom prst="rect">
            <a:avLst/>
          </a:prstGeom>
          <a:noFill/>
          <a:ln>
            <a:noFill/>
          </a:ln>
        </p:spPr>
        <p:txBody>
          <a:bodyPr anchorCtr="0" anchor="t" bIns="45700" lIns="0" spcFirstLastPara="1" rIns="91425" wrap="square" tIns="45700">
            <a:noAutofit/>
          </a:bodyPr>
          <a:lstStyle/>
          <a:p>
            <a:pPr indent="0" lvl="0" marL="0" rtl="0" algn="l">
              <a:spcBef>
                <a:spcPts val="480"/>
              </a:spcBef>
              <a:spcAft>
                <a:spcPts val="0"/>
              </a:spcAft>
              <a:buNone/>
            </a:pPr>
            <a:r>
              <a:t/>
            </a:r>
            <a:endParaRPr sz="2400">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61" name="Shape 661"/>
        <p:cNvGrpSpPr/>
        <p:nvPr/>
      </p:nvGrpSpPr>
      <p:grpSpPr>
        <a:xfrm>
          <a:off x="0" y="0"/>
          <a:ext cx="0" cy="0"/>
          <a:chOff x="0" y="0"/>
          <a:chExt cx="0" cy="0"/>
        </a:xfrm>
      </p:grpSpPr>
      <p:sp>
        <p:nvSpPr>
          <p:cNvPr id="662" name="Google Shape;662;p84"/>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The SQL Reader’s digest</a:t>
            </a:r>
            <a:endParaRPr/>
          </a:p>
        </p:txBody>
      </p:sp>
      <p:sp>
        <p:nvSpPr>
          <p:cNvPr id="663" name="Google Shape;663;p84"/>
          <p:cNvSpPr txBox="1"/>
          <p:nvPr/>
        </p:nvSpPr>
        <p:spPr>
          <a:xfrm>
            <a:off x="5451231" y="1273126"/>
            <a:ext cx="3138000" cy="3078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graphicFrame>
        <p:nvGraphicFramePr>
          <p:cNvPr id="664" name="Google Shape;664;p84"/>
          <p:cNvGraphicFramePr/>
          <p:nvPr/>
        </p:nvGraphicFramePr>
        <p:xfrm>
          <a:off x="668025" y="1355775"/>
          <a:ext cx="3000000" cy="3000000"/>
        </p:xfrm>
        <a:graphic>
          <a:graphicData uri="http://schemas.openxmlformats.org/drawingml/2006/table">
            <a:tbl>
              <a:tblPr bandRow="1" firstRow="1">
                <a:noFill/>
                <a:tableStyleId>{1E0709F7-C4A5-4DAA-9ECC-88EBCA296C3A}</a:tableStyleId>
              </a:tblPr>
              <a:tblGrid>
                <a:gridCol w="2287200"/>
                <a:gridCol w="5823000"/>
              </a:tblGrid>
              <a:tr h="370850">
                <a:tc gridSpan="2">
                  <a:txBody>
                    <a:bodyPr/>
                    <a:lstStyle/>
                    <a:p>
                      <a:pPr indent="0" lvl="0" marL="0" marR="0" rtl="0" algn="l">
                        <a:spcBef>
                          <a:spcPts val="0"/>
                        </a:spcBef>
                        <a:spcAft>
                          <a:spcPts val="0"/>
                        </a:spcAft>
                        <a:buNone/>
                      </a:pPr>
                      <a:r>
                        <a:rPr b="1" lang="en-US" sz="1800">
                          <a:solidFill>
                            <a:schemeClr val="lt1"/>
                          </a:solidFill>
                        </a:rPr>
                        <a:t>Clause                         What it sets</a:t>
                      </a:r>
                      <a:endParaRPr b="1" sz="1800">
                        <a:solidFill>
                          <a:schemeClr val="lt1"/>
                        </a:solidFill>
                      </a:endParaRPr>
                    </a:p>
                  </a:txBody>
                  <a:tcPr marT="45725" marB="45725" marR="91450" marL="91450" anchor="ctr">
                    <a:solidFill>
                      <a:srgbClr val="D3002D"/>
                    </a:solidFill>
                  </a:tcPr>
                </a:tc>
                <a:tc hMerge="1"/>
              </a:tr>
              <a:tr h="370850">
                <a:tc>
                  <a:txBody>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SELECT</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US" sz="1800">
                          <a:solidFill>
                            <a:schemeClr val="dk1"/>
                          </a:solidFill>
                        </a:rPr>
                        <a:t>Which fields to look for</a:t>
                      </a:r>
                      <a:endParaRPr sz="1800">
                        <a:solidFill>
                          <a:schemeClr val="dk1"/>
                        </a:solidFill>
                      </a:endParaRPr>
                    </a:p>
                  </a:txBody>
                  <a:tcPr marT="45725" marB="45725" marR="91450" marL="91450" anchor="ctr">
                    <a:solidFill>
                      <a:srgbClr val="D8D8D8"/>
                    </a:solidFill>
                  </a:tcPr>
                </a:tc>
              </a:tr>
              <a:tr h="370850">
                <a:tc>
                  <a:txBody>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FROM</a:t>
                      </a:r>
                      <a:endParaRPr sz="18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marR="0" rtl="0" algn="l">
                        <a:spcBef>
                          <a:spcPts val="0"/>
                        </a:spcBef>
                        <a:spcAft>
                          <a:spcPts val="0"/>
                        </a:spcAft>
                        <a:buNone/>
                      </a:pPr>
                      <a:r>
                        <a:rPr lang="en-US" sz="1800">
                          <a:solidFill>
                            <a:schemeClr val="dk1"/>
                          </a:solidFill>
                        </a:rPr>
                        <a:t>Where to look for those fields</a:t>
                      </a:r>
                      <a:endParaRPr sz="1800">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WHERE</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US" sz="1800">
                          <a:solidFill>
                            <a:schemeClr val="dk1"/>
                          </a:solidFill>
                        </a:rPr>
                        <a:t>What criteria records should meet</a:t>
                      </a:r>
                      <a:endParaRPr sz="1800">
                        <a:solidFill>
                          <a:schemeClr val="dk1"/>
                        </a:solidFill>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GROUP BY</a:t>
                      </a:r>
                      <a:endParaRPr sz="11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rPr>
                        <a:t>How to aggregate the results</a:t>
                      </a:r>
                      <a:endParaRPr sz="1100">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HAVING</a:t>
                      </a:r>
                      <a:endParaRPr sz="11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rPr>
                        <a:t>What criteria the aggregated results should meet</a:t>
                      </a:r>
                      <a:endParaRPr sz="1100">
                        <a:solidFill>
                          <a:schemeClr val="dk1"/>
                        </a:solidFill>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ORDER BY</a:t>
                      </a:r>
                      <a:endParaRPr sz="1100">
                        <a:solidFill>
                          <a:schemeClr val="dk1"/>
                        </a:solidFill>
                        <a:latin typeface="Consolas"/>
                        <a:ea typeface="Consolas"/>
                        <a:cs typeface="Consolas"/>
                        <a:sym typeface="Consolas"/>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rPr>
                        <a:t>How to sort the results</a:t>
                      </a:r>
                      <a:endParaRPr sz="1100">
                        <a:solidFill>
                          <a:schemeClr val="dk1"/>
                        </a:solidFill>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LIMIT</a:t>
                      </a:r>
                      <a:endParaRPr sz="1100">
                        <a:solidFill>
                          <a:schemeClr val="dk1"/>
                        </a:solidFill>
                        <a:latin typeface="Consolas"/>
                        <a:ea typeface="Consolas"/>
                        <a:cs typeface="Consolas"/>
                        <a:sym typeface="Consolas"/>
                      </a:endParaRPr>
                    </a:p>
                  </a:txBody>
                  <a:tcPr marT="45725" marB="45725" marR="91450" marL="91450" anchor="ctr">
                    <a:solidFill>
                      <a:srgbClr val="D8D8D8"/>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rPr>
                        <a:t>How many records to limit results to</a:t>
                      </a:r>
                      <a:endParaRPr sz="1100">
                        <a:solidFill>
                          <a:schemeClr val="dk1"/>
                        </a:solidFill>
                      </a:endParaRPr>
                    </a:p>
                  </a:txBody>
                  <a:tcPr marT="45725" marB="45725" marR="91450" marL="91450" anchor="ctr">
                    <a:solidFill>
                      <a:srgbClr val="D8D8D8"/>
                    </a:solidFill>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68" name="Shape 668"/>
        <p:cNvGrpSpPr/>
        <p:nvPr/>
      </p:nvGrpSpPr>
      <p:grpSpPr>
        <a:xfrm>
          <a:off x="0" y="0"/>
          <a:ext cx="0" cy="0"/>
          <a:chOff x="0" y="0"/>
          <a:chExt cx="0" cy="0"/>
        </a:xfrm>
      </p:grpSpPr>
      <p:pic>
        <p:nvPicPr>
          <p:cNvPr id="669" name="Google Shape;669;p85"/>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670" name="Google Shape;670;p85"/>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And now you’ll never forget...</a:t>
            </a:r>
            <a:endParaRPr/>
          </a:p>
        </p:txBody>
      </p:sp>
      <p:pic>
        <p:nvPicPr>
          <p:cNvPr id="671" name="Google Shape;671;p85"/>
          <p:cNvPicPr preferRelativeResize="0"/>
          <p:nvPr/>
        </p:nvPicPr>
        <p:blipFill rotWithShape="1">
          <a:blip r:embed="rId4">
            <a:alphaModFix/>
          </a:blip>
          <a:srcRect b="0" l="16666" r="16666" t="0"/>
          <a:stretch/>
        </p:blipFill>
        <p:spPr>
          <a:xfrm>
            <a:off x="5809957" y="2449538"/>
            <a:ext cx="3584700" cy="3584700"/>
          </a:xfrm>
          <a:prstGeom prst="ellipse">
            <a:avLst/>
          </a:prstGeom>
          <a:noFill/>
          <a:ln>
            <a:noFill/>
          </a:ln>
        </p:spPr>
      </p:pic>
      <p:pic>
        <p:nvPicPr>
          <p:cNvPr id="672" name="Google Shape;672;p85"/>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graphicFrame>
        <p:nvGraphicFramePr>
          <p:cNvPr id="673" name="Google Shape;673;p85"/>
          <p:cNvGraphicFramePr/>
          <p:nvPr/>
        </p:nvGraphicFramePr>
        <p:xfrm>
          <a:off x="543325" y="1273775"/>
          <a:ext cx="3000000" cy="3000000"/>
        </p:xfrm>
        <a:graphic>
          <a:graphicData uri="http://schemas.openxmlformats.org/drawingml/2006/table">
            <a:tbl>
              <a:tblPr bandRow="1" firstRow="1">
                <a:noFill/>
                <a:tableStyleId>{1E0709F7-C4A5-4DAA-9ECC-88EBCA296C3A}</a:tableStyleId>
              </a:tblPr>
              <a:tblGrid>
                <a:gridCol w="1484925"/>
                <a:gridCol w="3554775"/>
              </a:tblGrid>
              <a:tr h="370850">
                <a:tc gridSpan="2">
                  <a:txBody>
                    <a:bodyPr/>
                    <a:lstStyle/>
                    <a:p>
                      <a:pPr indent="0" lvl="0" marL="0" marR="0" rtl="0" algn="l">
                        <a:spcBef>
                          <a:spcPts val="0"/>
                        </a:spcBef>
                        <a:spcAft>
                          <a:spcPts val="0"/>
                        </a:spcAft>
                        <a:buNone/>
                      </a:pPr>
                      <a:r>
                        <a:t/>
                      </a:r>
                      <a:endParaRPr b="1" sz="1800">
                        <a:solidFill>
                          <a:schemeClr val="lt1"/>
                        </a:solidFill>
                      </a:endParaRPr>
                    </a:p>
                  </a:txBody>
                  <a:tcPr marT="45725" marB="45725" marR="91450" marL="91450" anchor="ctr">
                    <a:solidFill>
                      <a:srgbClr val="D3002D"/>
                    </a:solidFill>
                  </a:tcPr>
                </a:tc>
                <a:tc hMerge="1"/>
              </a:tr>
              <a:tr h="370850">
                <a:tc>
                  <a:txBody>
                    <a:bodyPr/>
                    <a:lstStyle/>
                    <a:p>
                      <a:pPr indent="0" lvl="0" marL="0" marR="0" rtl="0" algn="l">
                        <a:spcBef>
                          <a:spcPts val="0"/>
                        </a:spcBef>
                        <a:spcAft>
                          <a:spcPts val="0"/>
                        </a:spcAft>
                        <a:buNone/>
                      </a:pPr>
                      <a:r>
                        <a:rPr b="1" lang="en-US" sz="1800">
                          <a:solidFill>
                            <a:schemeClr val="dk1"/>
                          </a:solidFill>
                        </a:rPr>
                        <a:t>SWEATY</a:t>
                      </a:r>
                      <a:endParaRPr b="1" sz="1800">
                        <a:solidFill>
                          <a:schemeClr val="dk1"/>
                        </a:solidFill>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b="1" lang="en-US" sz="1800">
                          <a:solidFill>
                            <a:schemeClr val="dk1"/>
                          </a:solidFill>
                          <a:latin typeface="Consolas"/>
                          <a:ea typeface="Consolas"/>
                          <a:cs typeface="Consolas"/>
                          <a:sym typeface="Consolas"/>
                        </a:rPr>
                        <a:t>SELECT</a:t>
                      </a:r>
                      <a:endParaRPr b="1" sz="1800">
                        <a:solidFill>
                          <a:schemeClr val="dk1"/>
                        </a:solidFill>
                        <a:latin typeface="Consolas"/>
                        <a:ea typeface="Consolas"/>
                        <a:cs typeface="Consolas"/>
                        <a:sym typeface="Consolas"/>
                      </a:endParaRPr>
                    </a:p>
                  </a:txBody>
                  <a:tcPr marT="45725" marB="45725" marR="91450" marL="91450" anchor="ctr">
                    <a:solidFill>
                      <a:srgbClr val="D8D8D8"/>
                    </a:solidFill>
                  </a:tcPr>
                </a:tc>
              </a:tr>
              <a:tr h="370850">
                <a:tc>
                  <a:txBody>
                    <a:bodyPr/>
                    <a:lstStyle/>
                    <a:p>
                      <a:pPr indent="0" lvl="0" marL="0" marR="0" rtl="0" algn="l">
                        <a:spcBef>
                          <a:spcPts val="0"/>
                        </a:spcBef>
                        <a:spcAft>
                          <a:spcPts val="0"/>
                        </a:spcAft>
                        <a:buNone/>
                      </a:pPr>
                      <a:r>
                        <a:rPr b="1" lang="en-US" sz="1800">
                          <a:solidFill>
                            <a:schemeClr val="dk1"/>
                          </a:solidFill>
                        </a:rPr>
                        <a:t>FEET</a:t>
                      </a:r>
                      <a:endParaRPr b="1" sz="1800">
                        <a:solidFill>
                          <a:schemeClr val="dk1"/>
                        </a:solidFill>
                      </a:endParaRPr>
                    </a:p>
                  </a:txBody>
                  <a:tcPr marT="45725" marB="45725" marR="91450" marL="91450" anchor="ctr">
                    <a:solidFill>
                      <a:srgbClr val="F2F2F2"/>
                    </a:solidFill>
                  </a:tcPr>
                </a:tc>
                <a:tc>
                  <a:txBody>
                    <a:bodyPr/>
                    <a:lstStyle/>
                    <a:p>
                      <a:pPr indent="0" lvl="0" marL="0" marR="0" rtl="0" algn="l">
                        <a:spcBef>
                          <a:spcPts val="0"/>
                        </a:spcBef>
                        <a:spcAft>
                          <a:spcPts val="0"/>
                        </a:spcAft>
                        <a:buNone/>
                      </a:pPr>
                      <a:r>
                        <a:rPr b="1" lang="en-US" sz="1800">
                          <a:solidFill>
                            <a:schemeClr val="dk1"/>
                          </a:solidFill>
                          <a:latin typeface="Consolas"/>
                          <a:ea typeface="Consolas"/>
                          <a:cs typeface="Consolas"/>
                          <a:sym typeface="Consolas"/>
                        </a:rPr>
                        <a:t>FROM</a:t>
                      </a:r>
                      <a:endParaRPr b="1" sz="1800">
                        <a:solidFill>
                          <a:schemeClr val="dk1"/>
                        </a:solidFill>
                        <a:latin typeface="Consolas"/>
                        <a:ea typeface="Consolas"/>
                        <a:cs typeface="Consolas"/>
                        <a:sym typeface="Consolas"/>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b="1" lang="en-US" sz="1800">
                          <a:solidFill>
                            <a:schemeClr val="dk1"/>
                          </a:solidFill>
                        </a:rPr>
                        <a:t>WILL</a:t>
                      </a:r>
                      <a:endParaRPr b="1" sz="1800">
                        <a:solidFill>
                          <a:schemeClr val="dk1"/>
                        </a:solidFill>
                      </a:endParaRPr>
                    </a:p>
                  </a:txBody>
                  <a:tcPr marT="45725" marB="45725" marR="91450" marL="91450" anchor="ctr">
                    <a:solidFill>
                      <a:srgbClr val="D8D8D8"/>
                    </a:solidFill>
                  </a:tcPr>
                </a:tc>
                <a:tc>
                  <a:txBody>
                    <a:bodyPr/>
                    <a:lstStyle/>
                    <a:p>
                      <a:pPr indent="0" lvl="0" marL="0" rtl="0" algn="l">
                        <a:spcBef>
                          <a:spcPts val="0"/>
                        </a:spcBef>
                        <a:spcAft>
                          <a:spcPts val="0"/>
                        </a:spcAft>
                        <a:buClr>
                          <a:schemeClr val="dk2"/>
                        </a:buClr>
                        <a:buFont typeface="Arial"/>
                        <a:buNone/>
                      </a:pPr>
                      <a:r>
                        <a:rPr b="1" lang="en-US" sz="1800">
                          <a:solidFill>
                            <a:schemeClr val="dk1"/>
                          </a:solidFill>
                          <a:latin typeface="Consolas"/>
                          <a:ea typeface="Consolas"/>
                          <a:cs typeface="Consolas"/>
                          <a:sym typeface="Consolas"/>
                        </a:rPr>
                        <a:t>WHERE</a:t>
                      </a:r>
                      <a:endParaRPr b="1" sz="1800">
                        <a:solidFill>
                          <a:schemeClr val="dk1"/>
                        </a:solidFill>
                        <a:latin typeface="Consolas"/>
                        <a:ea typeface="Consolas"/>
                        <a:cs typeface="Consolas"/>
                        <a:sym typeface="Consolas"/>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b="1" lang="en-US" sz="1800">
                          <a:solidFill>
                            <a:schemeClr val="dk1"/>
                          </a:solidFill>
                        </a:rPr>
                        <a:t>GIVE</a:t>
                      </a:r>
                      <a:endParaRPr b="1" sz="1100">
                        <a:solidFill>
                          <a:schemeClr val="dk1"/>
                        </a:solidFill>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b="1" lang="en-US" sz="1800">
                          <a:solidFill>
                            <a:schemeClr val="dk1"/>
                          </a:solidFill>
                          <a:latin typeface="Consolas"/>
                          <a:ea typeface="Consolas"/>
                          <a:cs typeface="Consolas"/>
                          <a:sym typeface="Consolas"/>
                        </a:rPr>
                        <a:t>GROUP BY</a:t>
                      </a:r>
                      <a:endParaRPr b="1" sz="1100">
                        <a:solidFill>
                          <a:schemeClr val="dk1"/>
                        </a:solidFill>
                        <a:latin typeface="Consolas"/>
                        <a:ea typeface="Consolas"/>
                        <a:cs typeface="Consolas"/>
                        <a:sym typeface="Consolas"/>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b="1" lang="en-US" sz="1800">
                          <a:solidFill>
                            <a:schemeClr val="dk1"/>
                          </a:solidFill>
                        </a:rPr>
                        <a:t>HORRIBLE</a:t>
                      </a:r>
                      <a:endParaRPr b="1" sz="1100">
                        <a:solidFill>
                          <a:schemeClr val="dk1"/>
                        </a:solidFill>
                      </a:endParaRPr>
                    </a:p>
                  </a:txBody>
                  <a:tcPr marT="45725" marB="45725" marR="91450" marL="91450" anchor="ctr">
                    <a:solidFill>
                      <a:srgbClr val="D8D8D8"/>
                    </a:solidFill>
                  </a:tcPr>
                </a:tc>
                <a:tc>
                  <a:txBody>
                    <a:bodyPr/>
                    <a:lstStyle/>
                    <a:p>
                      <a:pPr indent="0" lvl="0" marL="0" rtl="0" algn="l">
                        <a:spcBef>
                          <a:spcPts val="0"/>
                        </a:spcBef>
                        <a:spcAft>
                          <a:spcPts val="0"/>
                        </a:spcAft>
                        <a:buClr>
                          <a:schemeClr val="dk2"/>
                        </a:buClr>
                        <a:buFont typeface="Arial"/>
                        <a:buNone/>
                      </a:pPr>
                      <a:r>
                        <a:rPr b="1" lang="en-US" sz="1800">
                          <a:solidFill>
                            <a:schemeClr val="dk1"/>
                          </a:solidFill>
                          <a:latin typeface="Consolas"/>
                          <a:ea typeface="Consolas"/>
                          <a:cs typeface="Consolas"/>
                          <a:sym typeface="Consolas"/>
                        </a:rPr>
                        <a:t>HAVING</a:t>
                      </a:r>
                      <a:endParaRPr b="1" sz="1100">
                        <a:solidFill>
                          <a:schemeClr val="dk1"/>
                        </a:solidFill>
                        <a:latin typeface="Consolas"/>
                        <a:ea typeface="Consolas"/>
                        <a:cs typeface="Consolas"/>
                        <a:sym typeface="Consolas"/>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b="1" lang="en-US" sz="1800">
                          <a:solidFill>
                            <a:schemeClr val="dk1"/>
                          </a:solidFill>
                        </a:rPr>
                        <a:t>ODORS</a:t>
                      </a:r>
                      <a:endParaRPr b="1" sz="1100">
                        <a:solidFill>
                          <a:schemeClr val="dk1"/>
                        </a:solidFill>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b="1" lang="en-US" sz="1800">
                          <a:solidFill>
                            <a:schemeClr val="dk1"/>
                          </a:solidFill>
                          <a:latin typeface="Consolas"/>
                          <a:ea typeface="Consolas"/>
                          <a:cs typeface="Consolas"/>
                          <a:sym typeface="Consolas"/>
                        </a:rPr>
                        <a:t>ORDER BY</a:t>
                      </a:r>
                      <a:endParaRPr b="1" sz="1100">
                        <a:solidFill>
                          <a:schemeClr val="dk1"/>
                        </a:solidFill>
                        <a:latin typeface="Consolas"/>
                        <a:ea typeface="Consolas"/>
                        <a:cs typeface="Consolas"/>
                        <a:sym typeface="Consolas"/>
                      </a:endParaRPr>
                    </a:p>
                  </a:txBody>
                  <a:tcPr marT="45725" marB="45725" marR="91450" marL="91450" anchor="ctr">
                    <a:solidFill>
                      <a:srgbClr val="F2F2F2"/>
                    </a:solidFill>
                  </a:tcPr>
                </a:tc>
              </a:tr>
            </a:tbl>
          </a:graphicData>
        </a:graphic>
      </p:graphicFrame>
    </p:spTree>
  </p:cSld>
  <p:clrMapOvr>
    <a:masterClrMapping/>
  </p:clrMapOvr>
  <mc:AlternateContent>
    <mc:Choice Requires="p14">
      <p:transition spd="slow" p14:dur="1000">
        <p14:flip dir="l"/>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77" name="Shape 677"/>
        <p:cNvGrpSpPr/>
        <p:nvPr/>
      </p:nvGrpSpPr>
      <p:grpSpPr>
        <a:xfrm>
          <a:off x="0" y="0"/>
          <a:ext cx="0" cy="0"/>
          <a:chOff x="0" y="0"/>
          <a:chExt cx="0" cy="0"/>
        </a:xfrm>
      </p:grpSpPr>
      <p:pic>
        <p:nvPicPr>
          <p:cNvPr id="678" name="Google Shape;678;p86"/>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679" name="Google Shape;679;p86"/>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And now you’ll never forget...</a:t>
            </a:r>
            <a:endParaRPr/>
          </a:p>
        </p:txBody>
      </p:sp>
      <p:pic>
        <p:nvPicPr>
          <p:cNvPr id="680" name="Google Shape;680;p86"/>
          <p:cNvPicPr preferRelativeResize="0"/>
          <p:nvPr/>
        </p:nvPicPr>
        <p:blipFill rotWithShape="1">
          <a:blip r:embed="rId4">
            <a:alphaModFix/>
          </a:blip>
          <a:srcRect b="0" l="24218" r="24218" t="0"/>
          <a:stretch/>
        </p:blipFill>
        <p:spPr>
          <a:xfrm>
            <a:off x="5809957" y="2449538"/>
            <a:ext cx="3584700" cy="3584700"/>
          </a:xfrm>
          <a:prstGeom prst="ellipse">
            <a:avLst/>
          </a:prstGeom>
          <a:noFill/>
          <a:ln>
            <a:noFill/>
          </a:ln>
        </p:spPr>
      </p:pic>
      <p:pic>
        <p:nvPicPr>
          <p:cNvPr id="681" name="Google Shape;681;p86"/>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graphicFrame>
        <p:nvGraphicFramePr>
          <p:cNvPr id="682" name="Google Shape;682;p86"/>
          <p:cNvGraphicFramePr/>
          <p:nvPr/>
        </p:nvGraphicFramePr>
        <p:xfrm>
          <a:off x="215550" y="1263675"/>
          <a:ext cx="3000000" cy="3000000"/>
        </p:xfrm>
        <a:graphic>
          <a:graphicData uri="http://schemas.openxmlformats.org/drawingml/2006/table">
            <a:tbl>
              <a:tblPr bandRow="1" firstRow="1">
                <a:noFill/>
                <a:tableStyleId>{1E0709F7-C4A5-4DAA-9ECC-88EBCA296C3A}</a:tableStyleId>
              </a:tblPr>
              <a:tblGrid>
                <a:gridCol w="1582975"/>
                <a:gridCol w="3789550"/>
              </a:tblGrid>
              <a:tr h="370850">
                <a:tc gridSpan="2">
                  <a:txBody>
                    <a:bodyPr/>
                    <a:lstStyle/>
                    <a:p>
                      <a:pPr indent="0" lvl="0" marL="0" marR="0" rtl="0" algn="l">
                        <a:spcBef>
                          <a:spcPts val="0"/>
                        </a:spcBef>
                        <a:spcAft>
                          <a:spcPts val="0"/>
                        </a:spcAft>
                        <a:buNone/>
                      </a:pPr>
                      <a:r>
                        <a:t/>
                      </a:r>
                      <a:endParaRPr b="1" sz="1800">
                        <a:solidFill>
                          <a:schemeClr val="lt1"/>
                        </a:solidFill>
                      </a:endParaRPr>
                    </a:p>
                  </a:txBody>
                  <a:tcPr marT="45725" marB="45725" marR="91450" marL="91450" anchor="ctr">
                    <a:solidFill>
                      <a:srgbClr val="D3002D"/>
                    </a:solidFill>
                  </a:tcPr>
                </a:tc>
                <a:tc hMerge="1"/>
              </a:tr>
              <a:tr h="370850">
                <a:tc>
                  <a:txBody>
                    <a:bodyPr/>
                    <a:lstStyle/>
                    <a:p>
                      <a:pPr indent="0" lvl="0" marL="0" marR="0" rtl="0" algn="l">
                        <a:spcBef>
                          <a:spcPts val="0"/>
                        </a:spcBef>
                        <a:spcAft>
                          <a:spcPts val="0"/>
                        </a:spcAft>
                        <a:buNone/>
                      </a:pPr>
                      <a:r>
                        <a:rPr lang="en-US" sz="1800">
                          <a:solidFill>
                            <a:schemeClr val="dk1"/>
                          </a:solidFill>
                        </a:rPr>
                        <a:t>SWEATY</a:t>
                      </a:r>
                      <a:endParaRPr sz="1800">
                        <a:solidFill>
                          <a:schemeClr val="dk1"/>
                        </a:solidFill>
                      </a:endParaRPr>
                    </a:p>
                  </a:txBody>
                  <a:tcPr marT="45725" marB="45725" marR="91450" marL="91450" anchor="ctr">
                    <a:solidFill>
                      <a:srgbClr val="D8D8D8"/>
                    </a:solidFill>
                  </a:tcPr>
                </a:tc>
                <a:tc>
                  <a:txBody>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SELECT nameFirst, COUNT(nameFirst)</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r>
              <a:tr h="370850">
                <a:tc>
                  <a:txBody>
                    <a:bodyPr/>
                    <a:lstStyle/>
                    <a:p>
                      <a:pPr indent="0" lvl="0" marL="0" marR="0" rtl="0" algn="l">
                        <a:spcBef>
                          <a:spcPts val="0"/>
                        </a:spcBef>
                        <a:spcAft>
                          <a:spcPts val="0"/>
                        </a:spcAft>
                        <a:buNone/>
                      </a:pPr>
                      <a:r>
                        <a:rPr lang="en-US" sz="1800">
                          <a:solidFill>
                            <a:schemeClr val="dk1"/>
                          </a:solidFill>
                        </a:rPr>
                        <a:t>FEET</a:t>
                      </a:r>
                      <a:endParaRPr sz="1800">
                        <a:solidFill>
                          <a:schemeClr val="dk1"/>
                        </a:solidFill>
                      </a:endParaRPr>
                    </a:p>
                  </a:txBody>
                  <a:tcPr marT="45725" marB="45725" marR="91450" marL="91450" anchor="ctr">
                    <a:solidFill>
                      <a:srgbClr val="F2F2F2"/>
                    </a:solidFill>
                  </a:tcPr>
                </a:tc>
                <a:tc>
                  <a:txBody>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FROM Master</a:t>
                      </a:r>
                      <a:endParaRPr sz="1800">
                        <a:solidFill>
                          <a:schemeClr val="dk1"/>
                        </a:solidFill>
                        <a:latin typeface="Consolas"/>
                        <a:ea typeface="Consolas"/>
                        <a:cs typeface="Consolas"/>
                        <a:sym typeface="Consolas"/>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rPr>
                        <a:t>WILL</a:t>
                      </a:r>
                      <a:endParaRPr sz="1800">
                        <a:solidFill>
                          <a:schemeClr val="dk1"/>
                        </a:solidFill>
                      </a:endParaRPr>
                    </a:p>
                  </a:txBody>
                  <a:tcPr marT="45725" marB="45725" marR="91450" marL="91450" anchor="ctr">
                    <a:solidFill>
                      <a:srgbClr val="D8D8D8"/>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WHERE birthCountry != ‘USA’</a:t>
                      </a:r>
                      <a:endParaRPr sz="1800">
                        <a:solidFill>
                          <a:schemeClr val="dk1"/>
                        </a:solidFill>
                        <a:latin typeface="Consolas"/>
                        <a:ea typeface="Consolas"/>
                        <a:cs typeface="Consolas"/>
                        <a:sym typeface="Consolas"/>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rPr>
                        <a:t>GIVE</a:t>
                      </a:r>
                      <a:endParaRPr sz="1100">
                        <a:solidFill>
                          <a:schemeClr val="dk1"/>
                        </a:solidFill>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GROUP BY nameFirst</a:t>
                      </a:r>
                      <a:endParaRPr sz="1100">
                        <a:solidFill>
                          <a:schemeClr val="dk1"/>
                        </a:solidFill>
                        <a:latin typeface="Consolas"/>
                        <a:ea typeface="Consolas"/>
                        <a:cs typeface="Consolas"/>
                        <a:sym typeface="Consolas"/>
                      </a:endParaRPr>
                    </a:p>
                  </a:txBody>
                  <a:tcPr marT="45725" marB="45725" marR="91450" marL="91450" anchor="ctr">
                    <a:solidFill>
                      <a:srgbClr val="F2F2F2"/>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rPr>
                        <a:t>HORRIBLE</a:t>
                      </a:r>
                      <a:endParaRPr sz="1100">
                        <a:solidFill>
                          <a:schemeClr val="dk1"/>
                        </a:solidFill>
                      </a:endParaRPr>
                    </a:p>
                  </a:txBody>
                  <a:tcPr marT="45725" marB="45725" marR="91450" marL="91450" anchor="ctr">
                    <a:solidFill>
                      <a:srgbClr val="D8D8D8"/>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HAVING COUNT(nameFirst) &gt; 1</a:t>
                      </a:r>
                      <a:endParaRPr sz="1100">
                        <a:solidFill>
                          <a:schemeClr val="dk1"/>
                        </a:solidFill>
                        <a:latin typeface="Consolas"/>
                        <a:ea typeface="Consolas"/>
                        <a:cs typeface="Consolas"/>
                        <a:sym typeface="Consolas"/>
                      </a:endParaRPr>
                    </a:p>
                  </a:txBody>
                  <a:tcPr marT="45725" marB="45725" marR="91450" marL="91450" anchor="ctr">
                    <a:solidFill>
                      <a:srgbClr val="D8D8D8"/>
                    </a:solidFill>
                  </a:tcPr>
                </a:tc>
              </a:tr>
              <a:tr h="370850">
                <a:tc>
                  <a:txBody>
                    <a:bodyPr/>
                    <a:lstStyle/>
                    <a:p>
                      <a:pPr indent="0" lvl="0" marL="0" rtl="0" algn="l">
                        <a:spcBef>
                          <a:spcPts val="0"/>
                        </a:spcBef>
                        <a:spcAft>
                          <a:spcPts val="0"/>
                        </a:spcAft>
                        <a:buClr>
                          <a:schemeClr val="dk2"/>
                        </a:buClr>
                        <a:buFont typeface="Arial"/>
                        <a:buNone/>
                      </a:pPr>
                      <a:r>
                        <a:rPr lang="en-US" sz="1800">
                          <a:solidFill>
                            <a:schemeClr val="dk1"/>
                          </a:solidFill>
                        </a:rPr>
                        <a:t>ODORS</a:t>
                      </a:r>
                      <a:endParaRPr sz="1100">
                        <a:solidFill>
                          <a:schemeClr val="dk1"/>
                        </a:solidFill>
                      </a:endParaRPr>
                    </a:p>
                  </a:txBody>
                  <a:tcPr marT="45725" marB="45725" marR="91450" marL="91450" anchor="ctr">
                    <a:solidFill>
                      <a:srgbClr val="F2F2F2"/>
                    </a:solidFill>
                  </a:tcPr>
                </a:tc>
                <a:tc>
                  <a:txBody>
                    <a:bodyPr/>
                    <a:lstStyle/>
                    <a:p>
                      <a:pPr indent="0" lvl="0" marL="0" rtl="0" algn="l">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ORDER BY COUNT(nameFirst) DESC;</a:t>
                      </a:r>
                      <a:endParaRPr sz="1100">
                        <a:solidFill>
                          <a:schemeClr val="dk1"/>
                        </a:solidFill>
                        <a:latin typeface="Consolas"/>
                        <a:ea typeface="Consolas"/>
                        <a:cs typeface="Consolas"/>
                        <a:sym typeface="Consolas"/>
                      </a:endParaRPr>
                    </a:p>
                  </a:txBody>
                  <a:tcPr marT="45725" marB="45725" marR="91450" marL="91450" anchor="ctr">
                    <a:solidFill>
                      <a:srgbClr val="F2F2F2"/>
                    </a:solidFill>
                  </a:tcPr>
                </a:tc>
              </a:tr>
            </a:tbl>
          </a:graphicData>
        </a:graphic>
      </p:graphicFrame>
    </p:spTree>
  </p:cSld>
  <p:clrMapOvr>
    <a:masterClrMapping/>
  </p:clrMapOvr>
  <mc:AlternateContent>
    <mc:Choice Requires="p14">
      <p:transition spd="slow" p14:dur="1000">
        <p14:flip dir="l"/>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87"/>
          <p:cNvSpPr/>
          <p:nvPr/>
        </p:nvSpPr>
        <p:spPr>
          <a:xfrm>
            <a:off x="6489929" y="0"/>
            <a:ext cx="26541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688" name="Google Shape;688;p87"/>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689" name="Google Shape;689;p87"/>
          <p:cNvSpPr txBox="1"/>
          <p:nvPr/>
        </p:nvSpPr>
        <p:spPr>
          <a:xfrm>
            <a:off x="458606" y="-163398"/>
            <a:ext cx="3319500" cy="11523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n-US" sz="4000">
                <a:solidFill>
                  <a:schemeClr val="dk1"/>
                </a:solidFill>
              </a:rPr>
              <a:t>Drills</a:t>
            </a:r>
            <a:endParaRPr/>
          </a:p>
        </p:txBody>
      </p:sp>
      <p:sp>
        <p:nvSpPr>
          <p:cNvPr id="690" name="Google Shape;690;p87"/>
          <p:cNvSpPr txBox="1"/>
          <p:nvPr/>
        </p:nvSpPr>
        <p:spPr>
          <a:xfrm>
            <a:off x="458601" y="741775"/>
            <a:ext cx="6104400" cy="1453500"/>
          </a:xfrm>
          <a:prstGeom prst="rect">
            <a:avLst/>
          </a:prstGeom>
          <a:noFill/>
          <a:ln>
            <a:noFill/>
          </a:ln>
        </p:spPr>
        <p:txBody>
          <a:bodyPr anchorCtr="0" anchor="t" bIns="45700" lIns="91425" spcFirstLastPara="1" rIns="91425" wrap="square" tIns="137150">
            <a:noAutofit/>
          </a:bodyPr>
          <a:lstStyle/>
          <a:p>
            <a:pPr indent="0" lvl="0" marL="0" marR="0" rtl="0" algn="l">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indent="-330200" lvl="0" marL="457200" rtl="0" algn="l">
              <a:lnSpc>
                <a:spcPct val="115000"/>
              </a:lnSpc>
              <a:spcBef>
                <a:spcPts val="750"/>
              </a:spcBef>
              <a:spcAft>
                <a:spcPts val="0"/>
              </a:spcAft>
              <a:buClr>
                <a:schemeClr val="dk1"/>
              </a:buClr>
              <a:buSzPts val="1600"/>
              <a:buAutoNum type="arabicPeriod"/>
            </a:pPr>
            <a:r>
              <a:rPr lang="en-US" sz="1600">
                <a:solidFill>
                  <a:schemeClr val="dk1"/>
                </a:solidFill>
              </a:rPr>
              <a:t>Find the maximum number of home runs hit by a team for each year since 1980. Include only those years where fewer than 200 home runs were hit by any team. Sort the results from high to low.</a:t>
            </a:r>
            <a:endParaRPr sz="1600">
              <a:solidFill>
                <a:schemeClr val="dk1"/>
              </a:solidFill>
            </a:endParaRPr>
          </a:p>
          <a:p>
            <a:pPr indent="-330200" lvl="0" marL="457200" marR="0" rtl="0" algn="l">
              <a:lnSpc>
                <a:spcPct val="115000"/>
              </a:lnSpc>
              <a:spcBef>
                <a:spcPts val="0"/>
              </a:spcBef>
              <a:spcAft>
                <a:spcPts val="0"/>
              </a:spcAft>
              <a:buClr>
                <a:schemeClr val="dk1"/>
              </a:buClr>
              <a:buSzPts val="1600"/>
              <a:buAutoNum type="arabicPeriod"/>
            </a:pPr>
            <a:r>
              <a:rPr lang="en-US" sz="1600">
                <a:solidFill>
                  <a:schemeClr val="dk1"/>
                </a:solidFill>
              </a:rPr>
              <a:t>For NL teams that won the World Series that year, what was the maximum number of games won? Include only those teams that won at least 100 games for one of those years. Sort the results from high to low.</a:t>
            </a:r>
            <a:r>
              <a:rPr lang="en-US" sz="1600">
                <a:solidFill>
                  <a:schemeClr val="dk1"/>
                </a:solidFill>
              </a:rPr>
              <a:t> </a:t>
            </a:r>
            <a:endParaRPr sz="1600">
              <a:solidFill>
                <a:schemeClr val="dk1"/>
              </a:solidFill>
            </a:endParaRPr>
          </a:p>
        </p:txBody>
      </p:sp>
      <p:sp>
        <p:nvSpPr>
          <p:cNvPr id="691" name="Google Shape;691;p87"/>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88"/>
          <p:cNvSpPr/>
          <p:nvPr/>
        </p:nvSpPr>
        <p:spPr>
          <a:xfrm>
            <a:off x="6489929" y="0"/>
            <a:ext cx="2654100" cy="5143500"/>
          </a:xfrm>
          <a:prstGeom prst="rect">
            <a:avLst/>
          </a:prstGeom>
          <a:solidFill>
            <a:srgbClr val="D300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697" name="Google Shape;697;p88"/>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698" name="Google Shape;698;p88"/>
          <p:cNvSpPr txBox="1"/>
          <p:nvPr/>
        </p:nvSpPr>
        <p:spPr>
          <a:xfrm>
            <a:off x="458606" y="-163398"/>
            <a:ext cx="3319500" cy="11523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n-US" sz="4000">
                <a:solidFill>
                  <a:schemeClr val="dk1"/>
                </a:solidFill>
              </a:rPr>
              <a:t>Drills</a:t>
            </a:r>
            <a:endParaRPr/>
          </a:p>
        </p:txBody>
      </p:sp>
      <p:sp>
        <p:nvSpPr>
          <p:cNvPr id="699" name="Google Shape;699;p88"/>
          <p:cNvSpPr txBox="1"/>
          <p:nvPr/>
        </p:nvSpPr>
        <p:spPr>
          <a:xfrm>
            <a:off x="458601" y="741775"/>
            <a:ext cx="6104400" cy="1453500"/>
          </a:xfrm>
          <a:prstGeom prst="rect">
            <a:avLst/>
          </a:prstGeom>
          <a:noFill/>
          <a:ln>
            <a:noFill/>
          </a:ln>
        </p:spPr>
        <p:txBody>
          <a:bodyPr anchorCtr="0" anchor="t" bIns="45700" lIns="91425" spcFirstLastPara="1" rIns="91425" wrap="square" tIns="137150">
            <a:noAutofit/>
          </a:bodyPr>
          <a:lstStyle/>
          <a:p>
            <a:pPr indent="0" lvl="0" marL="0" marR="0" rtl="0" algn="l">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indent="-330200" lvl="0" marL="457200" rtl="0" algn="l">
              <a:lnSpc>
                <a:spcPct val="115000"/>
              </a:lnSpc>
              <a:spcBef>
                <a:spcPts val="750"/>
              </a:spcBef>
              <a:spcAft>
                <a:spcPts val="0"/>
              </a:spcAft>
              <a:buClr>
                <a:schemeClr val="dk1"/>
              </a:buClr>
              <a:buSzPts val="1600"/>
              <a:buAutoNum type="arabicPeriod"/>
            </a:pPr>
            <a:r>
              <a:rPr lang="en-US" sz="1600">
                <a:solidFill>
                  <a:schemeClr val="dk1"/>
                </a:solidFill>
              </a:rPr>
              <a:t>Find the maximum number of home runs hit by a team for each year since 1980. Include only those years where fewer than 200 home runs were hit by any team. Sort the results from high to low.</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US" sz="1600">
                <a:solidFill>
                  <a:schemeClr val="dk1"/>
                </a:solidFill>
              </a:rPr>
              <a:t>For NL teams that won the World Series that year, what was the maximum number of games won? Include only those teams that won at least 100 games for one of those years. Sort the results from high to low. </a:t>
            </a:r>
            <a:endParaRPr sz="2000">
              <a:solidFill>
                <a:schemeClr val="dk1"/>
              </a:solidFill>
            </a:endParaRPr>
          </a:p>
          <a:p>
            <a:pPr indent="0" lvl="0" marL="0" marR="0" rtl="0" algn="l">
              <a:lnSpc>
                <a:spcPct val="115000"/>
              </a:lnSpc>
              <a:spcBef>
                <a:spcPts val="750"/>
              </a:spcBef>
              <a:spcAft>
                <a:spcPts val="0"/>
              </a:spcAft>
              <a:buNone/>
            </a:pPr>
            <a:r>
              <a:rPr lang="en-US" sz="2000">
                <a:solidFill>
                  <a:schemeClr val="dk1"/>
                </a:solidFill>
              </a:rPr>
              <a:t>Solutions: </a:t>
            </a:r>
            <a:r>
              <a:rPr lang="en-US" sz="2000">
                <a:solidFill>
                  <a:schemeClr val="dk1"/>
                </a:solidFill>
                <a:latin typeface="Consolas"/>
                <a:ea typeface="Consolas"/>
                <a:cs typeface="Consolas"/>
                <a:sym typeface="Consolas"/>
              </a:rPr>
              <a:t>sql-all-statements-in-one-drill.sql</a:t>
            </a:r>
            <a:endParaRPr sz="2000">
              <a:solidFill>
                <a:schemeClr val="dk1"/>
              </a:solidFill>
              <a:latin typeface="Consolas"/>
              <a:ea typeface="Consolas"/>
              <a:cs typeface="Consolas"/>
              <a:sym typeface="Consolas"/>
            </a:endParaRPr>
          </a:p>
        </p:txBody>
      </p:sp>
      <p:sp>
        <p:nvSpPr>
          <p:cNvPr id="700" name="Google Shape;700;p88"/>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89"/>
          <p:cNvSpPr/>
          <p:nvPr/>
        </p:nvSpPr>
        <p:spPr>
          <a:xfrm>
            <a:off x="8412750" y="4408350"/>
            <a:ext cx="557100" cy="4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6" name="Google Shape;706;p89"/>
          <p:cNvPicPr preferRelativeResize="0"/>
          <p:nvPr/>
        </p:nvPicPr>
        <p:blipFill rotWithShape="1">
          <a:blip r:embed="rId3">
            <a:alphaModFix/>
          </a:blip>
          <a:srcRect b="0" l="0" r="0" t="0"/>
          <a:stretch/>
        </p:blipFill>
        <p:spPr>
          <a:xfrm>
            <a:off x="530225" y="517524"/>
            <a:ext cx="3023005" cy="568325"/>
          </a:xfrm>
          <a:prstGeom prst="rect">
            <a:avLst/>
          </a:prstGeom>
          <a:noFill/>
          <a:ln>
            <a:noFill/>
          </a:ln>
        </p:spPr>
      </p:pic>
      <p:pic>
        <p:nvPicPr>
          <p:cNvPr id="707" name="Google Shape;707;p89"/>
          <p:cNvPicPr preferRelativeResize="0"/>
          <p:nvPr/>
        </p:nvPicPr>
        <p:blipFill rotWithShape="1">
          <a:blip r:embed="rId4">
            <a:alphaModFix/>
          </a:blip>
          <a:srcRect b="19061" l="0" r="8742" t="0"/>
          <a:stretch/>
        </p:blipFill>
        <p:spPr>
          <a:xfrm>
            <a:off x="3893169" y="1324620"/>
            <a:ext cx="5250830" cy="3818879"/>
          </a:xfrm>
          <a:prstGeom prst="rect">
            <a:avLst/>
          </a:prstGeom>
          <a:noFill/>
          <a:ln>
            <a:noFill/>
          </a:ln>
        </p:spPr>
      </p:pic>
      <p:sp>
        <p:nvSpPr>
          <p:cNvPr id="708" name="Google Shape;708;p89"/>
          <p:cNvSpPr txBox="1"/>
          <p:nvPr/>
        </p:nvSpPr>
        <p:spPr>
          <a:xfrm>
            <a:off x="514703" y="1183746"/>
            <a:ext cx="4540800" cy="900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800"/>
              <a:buFont typeface="Arial"/>
              <a:buNone/>
            </a:pPr>
            <a:r>
              <a:rPr lang="en-US" sz="1800">
                <a:solidFill>
                  <a:srgbClr val="6C6C6C"/>
                </a:solidFill>
              </a:rPr>
              <a:t>SQL-Powered Excel</a:t>
            </a:r>
            <a:endParaRPr/>
          </a:p>
        </p:txBody>
      </p:sp>
      <p:sp>
        <p:nvSpPr>
          <p:cNvPr id="709" name="Google Shape;709;p89"/>
          <p:cNvSpPr txBox="1"/>
          <p:nvPr/>
        </p:nvSpPr>
        <p:spPr>
          <a:xfrm>
            <a:off x="514703" y="4512235"/>
            <a:ext cx="3264000" cy="2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C6C6C"/>
              </a:buClr>
              <a:buSzPts val="1200"/>
              <a:buFont typeface="Arial"/>
              <a:buNone/>
            </a:pPr>
            <a:r>
              <a:rPr b="0" i="0" lang="en-US" sz="1200" u="none" cap="none" strike="noStrike">
                <a:solidFill>
                  <a:srgbClr val="6C6C6C"/>
                </a:solidFill>
                <a:latin typeface="Arial"/>
                <a:ea typeface="Arial"/>
                <a:cs typeface="Arial"/>
                <a:sym typeface="Arial"/>
              </a:rPr>
              <a:t>Month/Year</a:t>
            </a:r>
            <a:endParaRPr/>
          </a:p>
        </p:txBody>
      </p:sp>
      <p:sp>
        <p:nvSpPr>
          <p:cNvPr id="710" name="Google Shape;710;p89"/>
          <p:cNvSpPr/>
          <p:nvPr/>
        </p:nvSpPr>
        <p:spPr>
          <a:xfrm>
            <a:off x="224000" y="163700"/>
            <a:ext cx="1869600" cy="2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90"/>
          <p:cNvSpPr/>
          <p:nvPr/>
        </p:nvSpPr>
        <p:spPr>
          <a:xfrm>
            <a:off x="0" y="-8900"/>
            <a:ext cx="9144000" cy="5143500"/>
          </a:xfrm>
          <a:prstGeom prst="rect">
            <a:avLst/>
          </a:prstGeom>
          <a:solidFill>
            <a:srgbClr val="D3002D"/>
          </a:solidFill>
          <a:ln cap="flat" cmpd="sng" w="9525">
            <a:solidFill>
              <a:srgbClr val="D300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90"/>
          <p:cNvSpPr txBox="1"/>
          <p:nvPr/>
        </p:nvSpPr>
        <p:spPr>
          <a:xfrm>
            <a:off x="557756" y="1149437"/>
            <a:ext cx="7145100" cy="11523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None/>
            </a:pPr>
            <a:r>
              <a:rPr b="1" lang="en-US" sz="4000">
                <a:solidFill>
                  <a:srgbClr val="FFFFFF"/>
                </a:solidFill>
              </a:rPr>
              <a:t>From </a:t>
            </a:r>
            <a:r>
              <a:rPr b="1" lang="en-US" sz="4000">
                <a:solidFill>
                  <a:srgbClr val="FFFFFF"/>
                </a:solidFill>
                <a:latin typeface="Consolas"/>
                <a:ea typeface="Consolas"/>
                <a:cs typeface="Consolas"/>
                <a:sym typeface="Consolas"/>
              </a:rPr>
              <a:t>VLOOKUP()</a:t>
            </a:r>
            <a:r>
              <a:rPr b="1" lang="en-US" sz="4000">
                <a:solidFill>
                  <a:srgbClr val="FFFFFF"/>
                </a:solidFill>
              </a:rPr>
              <a:t> to SQL </a:t>
            </a:r>
            <a:r>
              <a:rPr b="1" lang="en-US" sz="4000">
                <a:solidFill>
                  <a:srgbClr val="FFFFFF"/>
                </a:solidFill>
                <a:latin typeface="Consolas"/>
                <a:ea typeface="Consolas"/>
                <a:cs typeface="Consolas"/>
                <a:sym typeface="Consolas"/>
              </a:rPr>
              <a:t>JOIN</a:t>
            </a:r>
            <a:endParaRPr b="1" sz="4000">
              <a:solidFill>
                <a:srgbClr val="FFFFFF"/>
              </a:solidFill>
            </a:endParaRPr>
          </a:p>
        </p:txBody>
      </p:sp>
      <p:sp>
        <p:nvSpPr>
          <p:cNvPr id="717" name="Google Shape;717;p90"/>
          <p:cNvSpPr txBox="1"/>
          <p:nvPr/>
        </p:nvSpPr>
        <p:spPr>
          <a:xfrm>
            <a:off x="557756" y="2301589"/>
            <a:ext cx="7145100" cy="1453500"/>
          </a:xfrm>
          <a:prstGeom prst="rect">
            <a:avLst/>
          </a:prstGeom>
          <a:noFill/>
          <a:ln>
            <a:noFill/>
          </a:ln>
        </p:spPr>
        <p:txBody>
          <a:bodyPr anchorCtr="0" anchor="t" bIns="45700" lIns="0" spcFirstLastPara="1" rIns="91425" wrap="square" tIns="45700">
            <a:noAutofit/>
          </a:bodyPr>
          <a:lstStyle/>
          <a:p>
            <a:pPr indent="0" lvl="0" marL="0" rtl="0" algn="l">
              <a:spcBef>
                <a:spcPts val="480"/>
              </a:spcBef>
              <a:spcAft>
                <a:spcPts val="0"/>
              </a:spcAft>
              <a:buNone/>
            </a:pPr>
            <a:r>
              <a:t/>
            </a:r>
            <a:endParaRPr sz="2400">
              <a:solidFill>
                <a:srgbClr val="FFFFF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91"/>
          <p:cNvSpPr txBox="1"/>
          <p:nvPr/>
        </p:nvSpPr>
        <p:spPr>
          <a:xfrm>
            <a:off x="284324" y="2661700"/>
            <a:ext cx="37980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How do we get information from more than one table at a time?</a:t>
            </a:r>
            <a:endParaRPr b="1" sz="2600"/>
          </a:p>
          <a:p>
            <a:pPr indent="0" lvl="0" marL="0" marR="0" rtl="0" algn="l">
              <a:lnSpc>
                <a:spcPct val="90000"/>
              </a:lnSpc>
              <a:spcBef>
                <a:spcPts val="0"/>
              </a:spcBef>
              <a:spcAft>
                <a:spcPts val="0"/>
              </a:spcAft>
              <a:buClr>
                <a:srgbClr val="000000"/>
              </a:buClr>
              <a:buSzPts val="4000"/>
              <a:buFont typeface="Arial"/>
              <a:buNone/>
            </a:pPr>
            <a:r>
              <a:t/>
            </a:r>
            <a:endParaRPr b="1" sz="2600"/>
          </a:p>
          <a:p>
            <a:pPr indent="0" lvl="0" marL="0" marR="0" rtl="0" algn="l">
              <a:lnSpc>
                <a:spcPct val="90000"/>
              </a:lnSpc>
              <a:spcBef>
                <a:spcPts val="0"/>
              </a:spcBef>
              <a:spcAft>
                <a:spcPts val="0"/>
              </a:spcAft>
              <a:buClr>
                <a:srgbClr val="000000"/>
              </a:buClr>
              <a:buSzPts val="4000"/>
              <a:buFont typeface="Arial"/>
              <a:buNone/>
            </a:pPr>
            <a:r>
              <a:rPr b="1" i="1" lang="en-US" sz="2600"/>
              <a:t>What makes a relational database, relational?</a:t>
            </a:r>
            <a:endParaRPr b="1" i="1" sz="2600"/>
          </a:p>
        </p:txBody>
      </p:sp>
      <p:sp>
        <p:nvSpPr>
          <p:cNvPr id="723" name="Google Shape;723;p91"/>
          <p:cNvSpPr txBox="1"/>
          <p:nvPr/>
        </p:nvSpPr>
        <p:spPr>
          <a:xfrm>
            <a:off x="326774" y="29098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pic>
        <p:nvPicPr>
          <p:cNvPr id="724" name="Google Shape;724;p91"/>
          <p:cNvPicPr preferRelativeResize="0"/>
          <p:nvPr/>
        </p:nvPicPr>
        <p:blipFill>
          <a:blip r:embed="rId3">
            <a:alphaModFix/>
          </a:blip>
          <a:stretch>
            <a:fillRect/>
          </a:stretch>
        </p:blipFill>
        <p:spPr>
          <a:xfrm>
            <a:off x="5067275" y="809140"/>
            <a:ext cx="3077875" cy="3101310"/>
          </a:xfrm>
          <a:prstGeom prst="rect">
            <a:avLst/>
          </a:prstGeom>
          <a:noFill/>
          <a:ln>
            <a:noFill/>
          </a:ln>
        </p:spPr>
      </p:pic>
      <p:sp>
        <p:nvSpPr>
          <p:cNvPr id="725" name="Google Shape;725;p91"/>
          <p:cNvSpPr txBox="1"/>
          <p:nvPr/>
        </p:nvSpPr>
        <p:spPr>
          <a:xfrm>
            <a:off x="5067275" y="3910450"/>
            <a:ext cx="3512100" cy="9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https://dev.to/helenanders26/sql-series-all-about-sql-joins-15ol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1"/>
          <p:cNvSpPr/>
          <p:nvPr/>
        </p:nvSpPr>
        <p:spPr>
          <a:xfrm>
            <a:off x="0" y="-8900"/>
            <a:ext cx="9144000" cy="5143500"/>
          </a:xfrm>
          <a:prstGeom prst="rect">
            <a:avLst/>
          </a:prstGeom>
          <a:solidFill>
            <a:srgbClr val="D3002D"/>
          </a:solidFill>
          <a:ln cap="flat" cmpd="sng" w="9525">
            <a:solidFill>
              <a:srgbClr val="D300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txBox="1"/>
          <p:nvPr/>
        </p:nvSpPr>
        <p:spPr>
          <a:xfrm>
            <a:off x="557756" y="1149437"/>
            <a:ext cx="7145100" cy="11523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None/>
            </a:pPr>
            <a:r>
              <a:rPr b="1" lang="en-US" sz="4000">
                <a:solidFill>
                  <a:srgbClr val="FFFFFF"/>
                </a:solidFill>
              </a:rPr>
              <a:t>Excel and SQL for Business Analytics</a:t>
            </a:r>
            <a:endParaRPr b="1" sz="4000">
              <a:solidFill>
                <a:srgbClr val="FFFFFF"/>
              </a:solidFill>
            </a:endParaRPr>
          </a:p>
        </p:txBody>
      </p:sp>
      <p:sp>
        <p:nvSpPr>
          <p:cNvPr id="72" name="Google Shape;72;p11"/>
          <p:cNvSpPr txBox="1"/>
          <p:nvPr/>
        </p:nvSpPr>
        <p:spPr>
          <a:xfrm>
            <a:off x="557756" y="2301589"/>
            <a:ext cx="7145100" cy="1453500"/>
          </a:xfrm>
          <a:prstGeom prst="rect">
            <a:avLst/>
          </a:prstGeom>
          <a:noFill/>
          <a:ln>
            <a:noFill/>
          </a:ln>
        </p:spPr>
        <p:txBody>
          <a:bodyPr anchorCtr="0" anchor="t" bIns="45700" lIns="0" spcFirstLastPara="1" rIns="91425" wrap="square" tIns="45700">
            <a:noAutofit/>
          </a:bodyPr>
          <a:lstStyle/>
          <a:p>
            <a:pPr indent="0" lvl="0" marL="0" rtl="0" algn="l">
              <a:spcBef>
                <a:spcPts val="480"/>
              </a:spcBef>
              <a:spcAft>
                <a:spcPts val="0"/>
              </a:spcAft>
              <a:buNone/>
            </a:pPr>
            <a:r>
              <a:rPr lang="en-US" sz="2400">
                <a:solidFill>
                  <a:srgbClr val="FFFFFF"/>
                </a:solidFill>
              </a:rPr>
              <a:t>What is a database and when would you use it?</a:t>
            </a:r>
            <a:endParaRPr sz="2400">
              <a:solidFill>
                <a:srgbClr val="FFFFF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29" name="Shape 729"/>
        <p:cNvGrpSpPr/>
        <p:nvPr/>
      </p:nvGrpSpPr>
      <p:grpSpPr>
        <a:xfrm>
          <a:off x="0" y="0"/>
          <a:ext cx="0" cy="0"/>
          <a:chOff x="0" y="0"/>
          <a:chExt cx="0" cy="0"/>
        </a:xfrm>
      </p:grpSpPr>
      <p:pic>
        <p:nvPicPr>
          <p:cNvPr id="730" name="Google Shape;730;p92"/>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731" name="Google Shape;731;p92"/>
          <p:cNvSpPr txBox="1"/>
          <p:nvPr/>
        </p:nvSpPr>
        <p:spPr>
          <a:xfrm>
            <a:off x="398625" y="1173700"/>
            <a:ext cx="5508900" cy="3655800"/>
          </a:xfrm>
          <a:prstGeom prst="rect">
            <a:avLst/>
          </a:prstGeom>
          <a:noFill/>
          <a:ln>
            <a:noFill/>
          </a:ln>
        </p:spPr>
        <p:txBody>
          <a:bodyPr anchorCtr="0" anchor="t" bIns="0" lIns="0" spcFirstLastPara="1" rIns="0" wrap="square" tIns="0">
            <a:noAutofit/>
          </a:bodyPr>
          <a:lstStyle/>
          <a:p>
            <a:pPr indent="-276860" lvl="0" marL="274320" marR="0" rtl="0" algn="l">
              <a:lnSpc>
                <a:spcPct val="100000"/>
              </a:lnSpc>
              <a:spcBef>
                <a:spcPts val="0"/>
              </a:spcBef>
              <a:spcAft>
                <a:spcPts val="0"/>
              </a:spcAft>
              <a:buClr>
                <a:srgbClr val="D3002D"/>
              </a:buClr>
              <a:buSzPts val="2200"/>
              <a:buFont typeface="Arial"/>
              <a:buChar char="•"/>
            </a:pPr>
            <a:r>
              <a:rPr lang="en-US" sz="2200">
                <a:solidFill>
                  <a:srgbClr val="595959"/>
                </a:solidFill>
              </a:rPr>
              <a:t>From </a:t>
            </a:r>
            <a:r>
              <a:rPr lang="en-US" sz="2200" u="sng">
                <a:solidFill>
                  <a:schemeClr val="hlink"/>
                </a:solidFill>
                <a:hlinkClick r:id="rId4"/>
              </a:rPr>
              <a:t>Office Support</a:t>
            </a:r>
            <a:r>
              <a:rPr lang="en-US" sz="2200">
                <a:solidFill>
                  <a:srgbClr val="595959"/>
                </a:solidFill>
              </a:rPr>
              <a:t>: “Power Query enhances self-service business intelligence (BI) for Excel with an intuitive and consistent experience for discovering, combining, and refining data across a wide variety of sources including relational, structured and semi-structured, OData, Web, Hadoop, and more.”</a:t>
            </a:r>
            <a:endParaRPr sz="2200">
              <a:solidFill>
                <a:srgbClr val="595959"/>
              </a:solidFill>
            </a:endParaRPr>
          </a:p>
        </p:txBody>
      </p:sp>
      <p:sp>
        <p:nvSpPr>
          <p:cNvPr id="732" name="Google Shape;732;p92"/>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Shout-out to Power Query!</a:t>
            </a:r>
            <a:endParaRPr/>
          </a:p>
        </p:txBody>
      </p:sp>
      <p:pic>
        <p:nvPicPr>
          <p:cNvPr id="733" name="Google Shape;733;p92"/>
          <p:cNvPicPr preferRelativeResize="0"/>
          <p:nvPr/>
        </p:nvPicPr>
        <p:blipFill rotWithShape="1">
          <a:blip r:embed="rId5">
            <a:alphaModFix/>
          </a:blip>
          <a:srcRect b="0" l="0" r="0" t="0"/>
          <a:stretch/>
        </p:blipFill>
        <p:spPr>
          <a:xfrm>
            <a:off x="5809957" y="2449538"/>
            <a:ext cx="3584700" cy="3584700"/>
          </a:xfrm>
          <a:prstGeom prst="ellipse">
            <a:avLst/>
          </a:prstGeom>
          <a:noFill/>
          <a:ln>
            <a:noFill/>
          </a:ln>
        </p:spPr>
      </p:pic>
      <p:pic>
        <p:nvPicPr>
          <p:cNvPr id="734" name="Google Shape;734;p92"/>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38" name="Shape 738"/>
        <p:cNvGrpSpPr/>
        <p:nvPr/>
      </p:nvGrpSpPr>
      <p:grpSpPr>
        <a:xfrm>
          <a:off x="0" y="0"/>
          <a:ext cx="0" cy="0"/>
          <a:chOff x="0" y="0"/>
          <a:chExt cx="0" cy="0"/>
        </a:xfrm>
      </p:grpSpPr>
      <p:pic>
        <p:nvPicPr>
          <p:cNvPr id="739" name="Google Shape;739;p93"/>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740" name="Google Shape;740;p93"/>
          <p:cNvSpPr txBox="1"/>
          <p:nvPr/>
        </p:nvSpPr>
        <p:spPr>
          <a:xfrm>
            <a:off x="398625" y="1173700"/>
            <a:ext cx="5508900" cy="3655800"/>
          </a:xfrm>
          <a:prstGeom prst="rect">
            <a:avLst/>
          </a:prstGeom>
          <a:noFill/>
          <a:ln>
            <a:noFill/>
          </a:ln>
        </p:spPr>
        <p:txBody>
          <a:bodyPr anchorCtr="0" anchor="t" bIns="0" lIns="0" spcFirstLastPara="1" rIns="0" wrap="square" tIns="0">
            <a:noAutofit/>
          </a:bodyPr>
          <a:lstStyle/>
          <a:p>
            <a:pPr indent="-276860" lvl="0" marL="274320" marR="0" rtl="0" algn="l">
              <a:lnSpc>
                <a:spcPct val="100000"/>
              </a:lnSpc>
              <a:spcBef>
                <a:spcPts val="0"/>
              </a:spcBef>
              <a:spcAft>
                <a:spcPts val="0"/>
              </a:spcAft>
              <a:buClr>
                <a:srgbClr val="D3002D"/>
              </a:buClr>
              <a:buSzPts val="2200"/>
              <a:buFont typeface="Arial"/>
              <a:buChar char="•"/>
            </a:pPr>
            <a:r>
              <a:rPr lang="en-US" sz="2200">
                <a:solidFill>
                  <a:srgbClr val="595959"/>
                </a:solidFill>
              </a:rPr>
              <a:t>From </a:t>
            </a:r>
            <a:r>
              <a:rPr lang="en-US" sz="2200" u="sng">
                <a:solidFill>
                  <a:schemeClr val="hlink"/>
                </a:solidFill>
                <a:hlinkClick r:id="rId4"/>
              </a:rPr>
              <a:t>Office Support</a:t>
            </a:r>
            <a:r>
              <a:rPr lang="en-US" sz="2200">
                <a:solidFill>
                  <a:srgbClr val="595959"/>
                </a:solidFill>
              </a:rPr>
              <a:t>: “Power Query enhances self-service business intelligence (BI) for Excel with an intuitive and consistent experience for discovering, combining, and refining data across a wide variety of sources including relational, structured and semi-structured, OData, Web, Hadoop, and more.”</a:t>
            </a:r>
            <a:endParaRPr sz="2200">
              <a:solidFill>
                <a:srgbClr val="595959"/>
              </a:solidFill>
            </a:endParaRPr>
          </a:p>
          <a:p>
            <a:pPr indent="-368300" lvl="1" marL="914400" marR="0" rtl="0" algn="l">
              <a:lnSpc>
                <a:spcPct val="100000"/>
              </a:lnSpc>
              <a:spcBef>
                <a:spcPts val="0"/>
              </a:spcBef>
              <a:spcAft>
                <a:spcPts val="0"/>
              </a:spcAft>
              <a:buClr>
                <a:srgbClr val="595959"/>
              </a:buClr>
              <a:buSzPts val="2200"/>
              <a:buChar char="•"/>
            </a:pPr>
            <a:r>
              <a:rPr b="1" lang="en-US" sz="2200">
                <a:solidFill>
                  <a:srgbClr val="595959"/>
                </a:solidFill>
              </a:rPr>
              <a:t>Including relational databases &amp; SQL!</a:t>
            </a:r>
            <a:endParaRPr b="1" sz="2200">
              <a:solidFill>
                <a:srgbClr val="595959"/>
              </a:solidFill>
            </a:endParaRPr>
          </a:p>
        </p:txBody>
      </p:sp>
      <p:sp>
        <p:nvSpPr>
          <p:cNvPr id="741" name="Google Shape;741;p93"/>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Shout-out to Power Query!</a:t>
            </a:r>
            <a:endParaRPr/>
          </a:p>
        </p:txBody>
      </p:sp>
      <p:pic>
        <p:nvPicPr>
          <p:cNvPr id="742" name="Google Shape;742;p93"/>
          <p:cNvPicPr preferRelativeResize="0"/>
          <p:nvPr/>
        </p:nvPicPr>
        <p:blipFill rotWithShape="1">
          <a:blip r:embed="rId5">
            <a:alphaModFix/>
          </a:blip>
          <a:srcRect b="0" l="0" r="0" t="0"/>
          <a:stretch/>
        </p:blipFill>
        <p:spPr>
          <a:xfrm>
            <a:off x="5809957" y="2449538"/>
            <a:ext cx="3584700" cy="3584700"/>
          </a:xfrm>
          <a:prstGeom prst="ellipse">
            <a:avLst/>
          </a:prstGeom>
          <a:noFill/>
          <a:ln>
            <a:noFill/>
          </a:ln>
        </p:spPr>
      </p:pic>
      <p:pic>
        <p:nvPicPr>
          <p:cNvPr id="743" name="Google Shape;743;p93"/>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47" name="Shape 747"/>
        <p:cNvGrpSpPr/>
        <p:nvPr/>
      </p:nvGrpSpPr>
      <p:grpSpPr>
        <a:xfrm>
          <a:off x="0" y="0"/>
          <a:ext cx="0" cy="0"/>
          <a:chOff x="0" y="0"/>
          <a:chExt cx="0" cy="0"/>
        </a:xfrm>
      </p:grpSpPr>
      <p:pic>
        <p:nvPicPr>
          <p:cNvPr id="748" name="Google Shape;748;p94"/>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749" name="Google Shape;749;p94"/>
          <p:cNvSpPr txBox="1"/>
          <p:nvPr/>
        </p:nvSpPr>
        <p:spPr>
          <a:xfrm>
            <a:off x="398625" y="1173700"/>
            <a:ext cx="5508900" cy="3655800"/>
          </a:xfrm>
          <a:prstGeom prst="rect">
            <a:avLst/>
          </a:prstGeom>
          <a:noFill/>
          <a:ln>
            <a:noFill/>
          </a:ln>
        </p:spPr>
        <p:txBody>
          <a:bodyPr anchorCtr="0" anchor="t" bIns="0" lIns="0" spcFirstLastPara="1" rIns="0" wrap="square" tIns="0">
            <a:noAutofit/>
          </a:bodyPr>
          <a:lstStyle/>
          <a:p>
            <a:pPr indent="-276860" lvl="0" marL="274320" marR="0" rtl="0" algn="l">
              <a:lnSpc>
                <a:spcPct val="100000"/>
              </a:lnSpc>
              <a:spcBef>
                <a:spcPts val="0"/>
              </a:spcBef>
              <a:spcAft>
                <a:spcPts val="0"/>
              </a:spcAft>
              <a:buClr>
                <a:srgbClr val="D3002D"/>
              </a:buClr>
              <a:buSzPts val="2200"/>
              <a:buFont typeface="Arial"/>
              <a:buChar char="•"/>
            </a:pPr>
            <a:r>
              <a:rPr lang="en-US" sz="2200">
                <a:solidFill>
                  <a:srgbClr val="595959"/>
                </a:solidFill>
              </a:rPr>
              <a:t>From </a:t>
            </a:r>
            <a:r>
              <a:rPr lang="en-US" sz="2200" u="sng">
                <a:solidFill>
                  <a:schemeClr val="hlink"/>
                </a:solidFill>
                <a:hlinkClick r:id="rId4"/>
              </a:rPr>
              <a:t>Office Support</a:t>
            </a:r>
            <a:r>
              <a:rPr lang="en-US" sz="2200">
                <a:solidFill>
                  <a:srgbClr val="595959"/>
                </a:solidFill>
              </a:rPr>
              <a:t>: “Power Query enhances self-service business intelligence (BI) for Excel with an intuitive and consistent experience for discovering, combining, and refining data across a wide variety of sources including relational, structured and semi-structured, OData, Web, Hadoop, and more.”</a:t>
            </a:r>
            <a:endParaRPr sz="2200">
              <a:solidFill>
                <a:srgbClr val="595959"/>
              </a:solidFill>
            </a:endParaRPr>
          </a:p>
          <a:p>
            <a:pPr indent="-368300" lvl="1" marL="914400" marR="0" rtl="0" algn="l">
              <a:lnSpc>
                <a:spcPct val="100000"/>
              </a:lnSpc>
              <a:spcBef>
                <a:spcPts val="0"/>
              </a:spcBef>
              <a:spcAft>
                <a:spcPts val="0"/>
              </a:spcAft>
              <a:buClr>
                <a:srgbClr val="595959"/>
              </a:buClr>
              <a:buSzPts val="2200"/>
              <a:buChar char="•"/>
            </a:pPr>
            <a:r>
              <a:rPr b="1" lang="en-US" sz="2200">
                <a:solidFill>
                  <a:srgbClr val="595959"/>
                </a:solidFill>
              </a:rPr>
              <a:t>Including relational databases &amp; SQL!</a:t>
            </a:r>
            <a:endParaRPr b="1" sz="2200">
              <a:solidFill>
                <a:srgbClr val="595959"/>
              </a:solidFill>
            </a:endParaRPr>
          </a:p>
          <a:p>
            <a:pPr indent="-368300" lvl="1" marL="914400" marR="0" rtl="0" algn="l">
              <a:lnSpc>
                <a:spcPct val="100000"/>
              </a:lnSpc>
              <a:spcBef>
                <a:spcPts val="0"/>
              </a:spcBef>
              <a:spcAft>
                <a:spcPts val="0"/>
              </a:spcAft>
              <a:buClr>
                <a:srgbClr val="595959"/>
              </a:buClr>
              <a:buSzPts val="2200"/>
              <a:buChar char="•"/>
            </a:pPr>
            <a:r>
              <a:rPr b="1" lang="en-US" sz="2200">
                <a:solidFill>
                  <a:srgbClr val="595959"/>
                </a:solidFill>
              </a:rPr>
              <a:t>But not yet for Mac … stay tuned!</a:t>
            </a:r>
            <a:endParaRPr b="1" sz="2200">
              <a:solidFill>
                <a:srgbClr val="595959"/>
              </a:solidFill>
            </a:endParaRPr>
          </a:p>
        </p:txBody>
      </p:sp>
      <p:sp>
        <p:nvSpPr>
          <p:cNvPr id="750" name="Google Shape;750;p94"/>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4000"/>
              <a:t>Shout-out to Power Query!</a:t>
            </a:r>
            <a:endParaRPr/>
          </a:p>
        </p:txBody>
      </p:sp>
      <p:pic>
        <p:nvPicPr>
          <p:cNvPr id="751" name="Google Shape;751;p94"/>
          <p:cNvPicPr preferRelativeResize="0"/>
          <p:nvPr/>
        </p:nvPicPr>
        <p:blipFill rotWithShape="1">
          <a:blip r:embed="rId5">
            <a:alphaModFix/>
          </a:blip>
          <a:srcRect b="0" l="16679" r="16679" t="0"/>
          <a:stretch/>
        </p:blipFill>
        <p:spPr>
          <a:xfrm>
            <a:off x="5809957" y="2449538"/>
            <a:ext cx="3584700" cy="3584700"/>
          </a:xfrm>
          <a:prstGeom prst="ellipse">
            <a:avLst/>
          </a:prstGeom>
          <a:noFill/>
          <a:ln>
            <a:noFill/>
          </a:ln>
        </p:spPr>
      </p:pic>
      <p:pic>
        <p:nvPicPr>
          <p:cNvPr id="752" name="Google Shape;752;p94"/>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95"/>
          <p:cNvSpPr txBox="1"/>
          <p:nvPr/>
        </p:nvSpPr>
        <p:spPr>
          <a:xfrm>
            <a:off x="398625" y="438912"/>
            <a:ext cx="8190600" cy="12399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2"/>
              </a:buClr>
              <a:buSzPts val="4000"/>
              <a:buFont typeface="Arial"/>
              <a:buNone/>
            </a:pPr>
            <a:r>
              <a:rPr b="1" lang="en-US" sz="3600">
                <a:solidFill>
                  <a:schemeClr val="dk2"/>
                </a:solidFill>
              </a:rPr>
              <a:t>FROM </a:t>
            </a:r>
            <a:r>
              <a:rPr b="1" lang="en-US" sz="3600">
                <a:solidFill>
                  <a:schemeClr val="dk2"/>
                </a:solidFill>
                <a:latin typeface="Consolas"/>
                <a:ea typeface="Consolas"/>
                <a:cs typeface="Consolas"/>
                <a:sym typeface="Consolas"/>
              </a:rPr>
              <a:t>VLOOKUP()</a:t>
            </a:r>
            <a:r>
              <a:rPr b="1" lang="en-US" sz="3600">
                <a:solidFill>
                  <a:schemeClr val="dk2"/>
                </a:solidFill>
              </a:rPr>
              <a:t> Duct Tape to </a:t>
            </a:r>
            <a:r>
              <a:rPr b="1" lang="en-US" sz="3600">
                <a:solidFill>
                  <a:schemeClr val="dk2"/>
                </a:solidFill>
                <a:latin typeface="Consolas"/>
                <a:ea typeface="Consolas"/>
                <a:cs typeface="Consolas"/>
                <a:sym typeface="Consolas"/>
              </a:rPr>
              <a:t>JOIN </a:t>
            </a:r>
            <a:r>
              <a:rPr b="1" lang="en-US" sz="3600">
                <a:solidFill>
                  <a:schemeClr val="dk2"/>
                </a:solidFill>
              </a:rPr>
              <a:t>Blowtorch</a:t>
            </a:r>
            <a:endParaRPr/>
          </a:p>
        </p:txBody>
      </p:sp>
      <p:pic>
        <p:nvPicPr>
          <p:cNvPr id="758" name="Google Shape;758;p95"/>
          <p:cNvPicPr preferRelativeResize="0"/>
          <p:nvPr/>
        </p:nvPicPr>
        <p:blipFill>
          <a:blip r:embed="rId3">
            <a:alphaModFix/>
          </a:blip>
          <a:stretch>
            <a:fillRect/>
          </a:stretch>
        </p:blipFill>
        <p:spPr>
          <a:xfrm>
            <a:off x="398625" y="1678812"/>
            <a:ext cx="3598448" cy="3159887"/>
          </a:xfrm>
          <a:prstGeom prst="rect">
            <a:avLst/>
          </a:prstGeom>
          <a:noFill/>
          <a:ln>
            <a:noFill/>
          </a:ln>
        </p:spPr>
      </p:pic>
      <p:pic>
        <p:nvPicPr>
          <p:cNvPr id="759" name="Google Shape;759;p95"/>
          <p:cNvPicPr preferRelativeResize="0"/>
          <p:nvPr/>
        </p:nvPicPr>
        <p:blipFill>
          <a:blip r:embed="rId4">
            <a:alphaModFix/>
          </a:blip>
          <a:stretch>
            <a:fillRect/>
          </a:stretch>
        </p:blipFill>
        <p:spPr>
          <a:xfrm>
            <a:off x="4417447" y="1780037"/>
            <a:ext cx="4437827" cy="295742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96"/>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b="1" lang="en-US" sz="2600"/>
              <a:t>Demo: </a:t>
            </a:r>
            <a:r>
              <a:rPr b="1" lang="en-US" sz="2600">
                <a:latin typeface="Consolas"/>
                <a:ea typeface="Consolas"/>
                <a:cs typeface="Consolas"/>
                <a:sym typeface="Consolas"/>
              </a:rPr>
              <a:t>vlookup-vs-join</a:t>
            </a:r>
            <a:r>
              <a:rPr b="1" lang="en-US" sz="2600">
                <a:latin typeface="Consolas"/>
                <a:ea typeface="Consolas"/>
                <a:cs typeface="Consolas"/>
                <a:sym typeface="Consolas"/>
              </a:rPr>
              <a:t>.xlsx</a:t>
            </a:r>
            <a:endParaRPr b="1" i="0" sz="2600" u="none" cap="none" strike="noStrike">
              <a:solidFill>
                <a:srgbClr val="000000"/>
              </a:solidFill>
              <a:latin typeface="Consolas"/>
              <a:ea typeface="Consolas"/>
              <a:cs typeface="Consolas"/>
              <a:sym typeface="Consolas"/>
            </a:endParaRPr>
          </a:p>
        </p:txBody>
      </p:sp>
      <p:sp>
        <p:nvSpPr>
          <p:cNvPr id="765" name="Google Shape;765;p96"/>
          <p:cNvSpPr txBox="1"/>
          <p:nvPr/>
        </p:nvSpPr>
        <p:spPr>
          <a:xfrm>
            <a:off x="398624" y="1091400"/>
            <a:ext cx="3941700" cy="4278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D3002D"/>
              </a:buClr>
              <a:buSzPts val="2600"/>
              <a:buFont typeface="Arial"/>
              <a:buNone/>
            </a:pPr>
            <a:r>
              <a:t/>
            </a:r>
            <a:endParaRPr b="1" i="0" sz="2600" u="none" cap="none" strike="noStrike">
              <a:solidFill>
                <a:srgbClr val="595959"/>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97"/>
          <p:cNvSpPr txBox="1"/>
          <p:nvPr/>
        </p:nvSpPr>
        <p:spPr>
          <a:xfrm>
            <a:off x="398625" y="438912"/>
            <a:ext cx="8190600" cy="12399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2"/>
              </a:buClr>
              <a:buSzPts val="4000"/>
              <a:buFont typeface="Arial"/>
              <a:buNone/>
            </a:pPr>
            <a:r>
              <a:rPr b="1" lang="en-US" sz="3600">
                <a:solidFill>
                  <a:schemeClr val="dk2"/>
                </a:solidFill>
              </a:rPr>
              <a:t>Putting the relationships into relational databases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74" name="Shape 774"/>
        <p:cNvGrpSpPr/>
        <p:nvPr/>
      </p:nvGrpSpPr>
      <p:grpSpPr>
        <a:xfrm>
          <a:off x="0" y="0"/>
          <a:ext cx="0" cy="0"/>
          <a:chOff x="0" y="0"/>
          <a:chExt cx="0" cy="0"/>
        </a:xfrm>
      </p:grpSpPr>
      <p:pic>
        <p:nvPicPr>
          <p:cNvPr id="775" name="Google Shape;775;p98"/>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776" name="Google Shape;776;p98"/>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2"/>
              </a:buClr>
              <a:buSzPts val="4000"/>
              <a:buFont typeface="Arial"/>
              <a:buNone/>
            </a:pPr>
            <a:r>
              <a:rPr b="1" lang="en-US" sz="4000">
                <a:solidFill>
                  <a:schemeClr val="dk2"/>
                </a:solidFill>
              </a:rPr>
              <a:t>Key-Lookup</a:t>
            </a:r>
            <a:endParaRPr sz="4000"/>
          </a:p>
        </p:txBody>
      </p:sp>
      <p:pic>
        <p:nvPicPr>
          <p:cNvPr id="777" name="Google Shape;777;p98"/>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pic>
        <p:nvPicPr>
          <p:cNvPr id="778" name="Google Shape;778;p98"/>
          <p:cNvPicPr preferRelativeResize="0"/>
          <p:nvPr/>
        </p:nvPicPr>
        <p:blipFill>
          <a:blip r:embed="rId4">
            <a:alphaModFix/>
          </a:blip>
          <a:stretch>
            <a:fillRect/>
          </a:stretch>
        </p:blipFill>
        <p:spPr>
          <a:xfrm>
            <a:off x="5743100" y="3230495"/>
            <a:ext cx="3400899" cy="1913000"/>
          </a:xfrm>
          <a:prstGeom prst="rect">
            <a:avLst/>
          </a:prstGeom>
          <a:noFill/>
          <a:ln>
            <a:noFill/>
          </a:ln>
        </p:spPr>
      </p:pic>
      <p:sp>
        <p:nvSpPr>
          <p:cNvPr id="779" name="Google Shape;779;p98"/>
          <p:cNvSpPr txBox="1"/>
          <p:nvPr/>
        </p:nvSpPr>
        <p:spPr>
          <a:xfrm>
            <a:off x="342875" y="1025425"/>
            <a:ext cx="4364400" cy="2921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US" sz="1800"/>
              <a:t>Primary key:  </a:t>
            </a:r>
            <a:r>
              <a:rPr lang="en-US" sz="1800"/>
              <a:t>Unique, unchanging identifier</a:t>
            </a:r>
            <a:endParaRPr sz="1800"/>
          </a:p>
          <a:p>
            <a:pPr indent="-342900" lvl="0" marL="457200" rtl="0" algn="l">
              <a:spcBef>
                <a:spcPts val="0"/>
              </a:spcBef>
              <a:spcAft>
                <a:spcPts val="0"/>
              </a:spcAft>
              <a:buSzPts val="1800"/>
              <a:buChar char="●"/>
            </a:pPr>
            <a:r>
              <a:rPr b="1" lang="en-US" sz="1800"/>
              <a:t>Foreign key: </a:t>
            </a:r>
            <a:r>
              <a:rPr lang="en-US" sz="1800"/>
              <a:t>References the primary key of another table</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xEl>
                                              <p:pRg end="0" st="0"/>
                                            </p:txEl>
                                          </p:spTgt>
                                        </p:tgtEl>
                                        <p:attrNameLst>
                                          <p:attrName>style.visibility</p:attrName>
                                        </p:attrNameLst>
                                      </p:cBhvr>
                                      <p:to>
                                        <p:strVal val="visible"/>
                                      </p:to>
                                    </p:set>
                                    <p:animEffect filter="fade" transition="in">
                                      <p:cBhvr>
                                        <p:cTn dur="1000"/>
                                        <p:tgtEl>
                                          <p:spTgt spid="7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xEl>
                                              <p:pRg end="1" st="1"/>
                                            </p:txEl>
                                          </p:spTgt>
                                        </p:tgtEl>
                                        <p:attrNameLst>
                                          <p:attrName>style.visibility</p:attrName>
                                        </p:attrNameLst>
                                      </p:cBhvr>
                                      <p:to>
                                        <p:strVal val="visible"/>
                                      </p:to>
                                    </p:set>
                                    <p:animEffect filter="fade" transition="in">
                                      <p:cBhvr>
                                        <p:cTn dur="1000"/>
                                        <p:tgtEl>
                                          <p:spTgt spid="77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99"/>
          <p:cNvSpPr txBox="1"/>
          <p:nvPr/>
        </p:nvSpPr>
        <p:spPr>
          <a:xfrm>
            <a:off x="398625" y="438912"/>
            <a:ext cx="8190600" cy="12399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2"/>
              </a:buClr>
              <a:buSzPts val="4000"/>
              <a:buFont typeface="Arial"/>
              <a:buNone/>
            </a:pPr>
            <a:r>
              <a:rPr b="1" lang="en-US" sz="3600">
                <a:solidFill>
                  <a:schemeClr val="dk2"/>
                </a:solidFill>
              </a:rPr>
              <a:t>If you’ve ever been asked for an ID number...</a:t>
            </a:r>
            <a:endParaRPr/>
          </a:p>
        </p:txBody>
      </p:sp>
      <p:pic>
        <p:nvPicPr>
          <p:cNvPr id="785" name="Google Shape;785;p99"/>
          <p:cNvPicPr preferRelativeResize="0"/>
          <p:nvPr/>
        </p:nvPicPr>
        <p:blipFill>
          <a:blip r:embed="rId3">
            <a:alphaModFix/>
          </a:blip>
          <a:stretch>
            <a:fillRect/>
          </a:stretch>
        </p:blipFill>
        <p:spPr>
          <a:xfrm>
            <a:off x="4246400" y="1270112"/>
            <a:ext cx="4777154" cy="3159889"/>
          </a:xfrm>
          <a:prstGeom prst="rect">
            <a:avLst/>
          </a:prstGeom>
          <a:noFill/>
          <a:ln>
            <a:noFill/>
          </a:ln>
        </p:spPr>
      </p:pic>
      <p:sp>
        <p:nvSpPr>
          <p:cNvPr id="786" name="Google Shape;786;p99"/>
          <p:cNvSpPr txBox="1"/>
          <p:nvPr/>
        </p:nvSpPr>
        <p:spPr>
          <a:xfrm>
            <a:off x="550725" y="1839200"/>
            <a:ext cx="3615900" cy="19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800"/>
              <a:t>...</a:t>
            </a:r>
            <a:r>
              <a:rPr i="1" lang="en-US" sz="1800"/>
              <a:t>You’ve been asked for your primary key!</a:t>
            </a:r>
            <a:endParaRPr i="1" sz="18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90" name="Shape 790"/>
        <p:cNvGrpSpPr/>
        <p:nvPr/>
      </p:nvGrpSpPr>
      <p:grpSpPr>
        <a:xfrm>
          <a:off x="0" y="0"/>
          <a:ext cx="0" cy="0"/>
          <a:chOff x="0" y="0"/>
          <a:chExt cx="0" cy="0"/>
        </a:xfrm>
      </p:grpSpPr>
      <p:pic>
        <p:nvPicPr>
          <p:cNvPr id="791" name="Google Shape;791;p100"/>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792" name="Google Shape;792;p100"/>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2"/>
              </a:buClr>
              <a:buSzPts val="4000"/>
              <a:buFont typeface="Arial"/>
              <a:buNone/>
            </a:pPr>
            <a:r>
              <a:rPr b="1" lang="en-US" sz="2400">
                <a:solidFill>
                  <a:schemeClr val="dk2"/>
                </a:solidFill>
              </a:rPr>
              <a:t>One-to-one relationship, William Charles Schneider excluded</a:t>
            </a:r>
            <a:endParaRPr/>
          </a:p>
        </p:txBody>
      </p:sp>
      <p:pic>
        <p:nvPicPr>
          <p:cNvPr id="793" name="Google Shape;793;p100"/>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pic>
        <p:nvPicPr>
          <p:cNvPr id="794" name="Google Shape;794;p100"/>
          <p:cNvPicPr preferRelativeResize="0"/>
          <p:nvPr/>
        </p:nvPicPr>
        <p:blipFill>
          <a:blip r:embed="rId4">
            <a:alphaModFix/>
          </a:blip>
          <a:stretch>
            <a:fillRect/>
          </a:stretch>
        </p:blipFill>
        <p:spPr>
          <a:xfrm>
            <a:off x="1205275" y="1115840"/>
            <a:ext cx="7162919" cy="381328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98" name="Shape 798"/>
        <p:cNvGrpSpPr/>
        <p:nvPr/>
      </p:nvGrpSpPr>
      <p:grpSpPr>
        <a:xfrm>
          <a:off x="0" y="0"/>
          <a:ext cx="0" cy="0"/>
          <a:chOff x="0" y="0"/>
          <a:chExt cx="0" cy="0"/>
        </a:xfrm>
      </p:grpSpPr>
      <p:pic>
        <p:nvPicPr>
          <p:cNvPr id="799" name="Google Shape;799;p101"/>
          <p:cNvPicPr preferRelativeResize="0"/>
          <p:nvPr/>
        </p:nvPicPr>
        <p:blipFill rotWithShape="1">
          <a:blip r:embed="rId3">
            <a:alphaModFix/>
          </a:blip>
          <a:srcRect b="0" l="0" r="0" t="0"/>
          <a:stretch/>
        </p:blipFill>
        <p:spPr>
          <a:xfrm>
            <a:off x="8464122" y="4493182"/>
            <a:ext cx="417164" cy="337195"/>
          </a:xfrm>
          <a:prstGeom prst="rect">
            <a:avLst/>
          </a:prstGeom>
          <a:noFill/>
          <a:ln>
            <a:noFill/>
          </a:ln>
        </p:spPr>
      </p:pic>
      <p:sp>
        <p:nvSpPr>
          <p:cNvPr id="800" name="Google Shape;800;p101"/>
          <p:cNvSpPr txBox="1"/>
          <p:nvPr/>
        </p:nvSpPr>
        <p:spPr>
          <a:xfrm>
            <a:off x="398623" y="349515"/>
            <a:ext cx="8190600" cy="675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2"/>
              </a:buClr>
              <a:buSzPts val="4000"/>
              <a:buFont typeface="Arial"/>
              <a:buNone/>
            </a:pPr>
            <a:r>
              <a:rPr b="1" lang="en-US" sz="2400">
                <a:solidFill>
                  <a:schemeClr val="dk2"/>
                </a:solidFill>
              </a:rPr>
              <a:t>One-to-many relationship</a:t>
            </a:r>
            <a:endParaRPr/>
          </a:p>
        </p:txBody>
      </p:sp>
      <p:pic>
        <p:nvPicPr>
          <p:cNvPr id="801" name="Google Shape;801;p101"/>
          <p:cNvPicPr preferRelativeResize="0"/>
          <p:nvPr/>
        </p:nvPicPr>
        <p:blipFill rotWithShape="1">
          <a:blip r:embed="rId3">
            <a:alphaModFix/>
          </a:blip>
          <a:srcRect b="0" l="0" r="0" t="0"/>
          <a:stretch/>
        </p:blipFill>
        <p:spPr>
          <a:xfrm>
            <a:off x="8467344" y="4489704"/>
            <a:ext cx="417164" cy="337195"/>
          </a:xfrm>
          <a:prstGeom prst="rect">
            <a:avLst/>
          </a:prstGeom>
          <a:noFill/>
          <a:ln>
            <a:noFill/>
          </a:ln>
        </p:spPr>
      </p:pic>
      <p:pic>
        <p:nvPicPr>
          <p:cNvPr id="802" name="Google Shape;802;p101"/>
          <p:cNvPicPr preferRelativeResize="0"/>
          <p:nvPr/>
        </p:nvPicPr>
        <p:blipFill>
          <a:blip r:embed="rId4">
            <a:alphaModFix/>
          </a:blip>
          <a:stretch>
            <a:fillRect/>
          </a:stretch>
        </p:blipFill>
        <p:spPr>
          <a:xfrm>
            <a:off x="960375" y="1119515"/>
            <a:ext cx="7347181" cy="381328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1">
      <a:dk1>
        <a:srgbClr val="D3002D"/>
      </a:dk1>
      <a:lt1>
        <a:srgbClr val="FFFFFF"/>
      </a:lt1>
      <a:dk2>
        <a:srgbClr val="000000"/>
      </a:dk2>
      <a:lt2>
        <a:srgbClr val="F8F8F8"/>
      </a:lt2>
      <a:accent1>
        <a:srgbClr val="B9002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